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621" r:id="rId2"/>
    <p:sldId id="1625" r:id="rId3"/>
    <p:sldId id="1813" r:id="rId4"/>
    <p:sldId id="1637" r:id="rId5"/>
    <p:sldId id="1623" r:id="rId6"/>
    <p:sldId id="1638" r:id="rId7"/>
    <p:sldId id="1639" r:id="rId8"/>
    <p:sldId id="1640" r:id="rId9"/>
    <p:sldId id="1635" r:id="rId10"/>
    <p:sldId id="1631" r:id="rId11"/>
    <p:sldId id="1641" r:id="rId12"/>
    <p:sldId id="1630" r:id="rId13"/>
    <p:sldId id="1627" r:id="rId14"/>
    <p:sldId id="1814" r:id="rId15"/>
    <p:sldId id="160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D94"/>
    <a:srgbClr val="E0666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3" autoAdjust="0"/>
    <p:restoredTop sz="68735" autoAdjust="0"/>
  </p:normalViewPr>
  <p:slideViewPr>
    <p:cSldViewPr snapToGrid="0">
      <p:cViewPr varScale="1">
        <p:scale>
          <a:sx n="78" d="100"/>
          <a:sy n="78" d="100"/>
        </p:scale>
        <p:origin x="17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0632-A357-4501-B6EC-DCB6636DA8EC}" type="datetimeFigureOut">
              <a:rPr lang="zh-TW" altLang="en-US" smtClean="0"/>
              <a:t>2026/6/18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17B2-C659-4815-9461-9782FBA047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7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MVMD</a:t>
            </a:r>
            <a:r>
              <a:rPr lang="zh-TW" altLang="en-US" dirty="0"/>
              <a:t>，多維度視覺化醫學資料庫平台。</a:t>
            </a:r>
            <a:r>
              <a:rPr lang="en-US" altLang="zh-TW" dirty="0"/>
              <a:t>MVMD </a:t>
            </a:r>
            <a:r>
              <a:rPr lang="zh-TW" altLang="en-US" dirty="0"/>
              <a:t>的全名是 </a:t>
            </a:r>
            <a:r>
              <a:rPr lang="en-US" altLang="zh-TW" dirty="0"/>
              <a:t>Multi-dimensional Visualizing Medical Database</a:t>
            </a:r>
            <a:r>
              <a:rPr lang="zh-TW" altLang="en-US" dirty="0"/>
              <a:t>，主要目標是整合多維度臨床資料，並透過視覺化介面協助使用者快速掌握病患資料全貌。</a:t>
            </a:r>
            <a:endParaRPr lang="en-US" altLang="zh-TW" dirty="0"/>
          </a:p>
          <a:p>
            <a:r>
              <a:rPr lang="zh-TW" altLang="en-US" dirty="0"/>
              <a:t>本次簡報會以 </a:t>
            </a:r>
            <a:r>
              <a:rPr lang="en-US" altLang="zh-TW" dirty="0"/>
              <a:t>MIMIC-IV ICU Stroke cohort </a:t>
            </a:r>
            <a:r>
              <a:rPr lang="zh-TW" altLang="en-US" dirty="0"/>
              <a:t>作為示範資料，說明如何透過 </a:t>
            </a:r>
            <a:r>
              <a:rPr lang="en-US" altLang="zh-TW" dirty="0"/>
              <a:t>MVMD </a:t>
            </a:r>
            <a:r>
              <a:rPr lang="zh-TW" altLang="en-US" dirty="0"/>
              <a:t>進行研究母體檢視、變項篩選、分組比較、存活分析，以及個案層級資料檢視。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162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若選擇的是連續變項，平台會以散佈圖與盒鬚圖的方式呈現不同組別的分布情形。</a:t>
            </a:r>
          </a:p>
          <a:p>
            <a:r>
              <a:rPr lang="zh-TW" altLang="en-US" dirty="0"/>
              <a:t>使用者也可以將 </a:t>
            </a:r>
            <a:r>
              <a:rPr lang="en-US" altLang="zh-TW" dirty="0" err="1"/>
              <a:t>visualisation</a:t>
            </a:r>
            <a:r>
              <a:rPr lang="en-US" altLang="zh-TW" dirty="0"/>
              <a:t> type </a:t>
            </a:r>
            <a:r>
              <a:rPr lang="zh-TW" altLang="en-US" dirty="0"/>
              <a:t>改為 </a:t>
            </a:r>
            <a:r>
              <a:rPr lang="en-US" altLang="zh-TW" dirty="0"/>
              <a:t>table</a:t>
            </a:r>
            <a:r>
              <a:rPr lang="zh-TW" altLang="en-US" dirty="0"/>
              <a:t>，進一步查看 </a:t>
            </a:r>
            <a:r>
              <a:rPr lang="en-US" altLang="zh-TW" dirty="0"/>
              <a:t>maximum</a:t>
            </a:r>
            <a:r>
              <a:rPr lang="zh-TW" altLang="en-US" dirty="0"/>
              <a:t>、</a:t>
            </a:r>
            <a:r>
              <a:rPr lang="en-US" altLang="zh-TW" dirty="0"/>
              <a:t>minimum</a:t>
            </a:r>
            <a:r>
              <a:rPr lang="zh-TW" altLang="en-US" dirty="0"/>
              <a:t>、</a:t>
            </a:r>
            <a:r>
              <a:rPr lang="en-US" altLang="zh-TW" dirty="0"/>
              <a:t>Q1</a:t>
            </a:r>
            <a:r>
              <a:rPr lang="zh-TW" altLang="en-US" dirty="0"/>
              <a:t>、</a:t>
            </a:r>
            <a:r>
              <a:rPr lang="en-US" altLang="zh-TW" dirty="0"/>
              <a:t>median </a:t>
            </a:r>
            <a:r>
              <a:rPr lang="zh-TW" altLang="en-US" dirty="0"/>
              <a:t>與 </a:t>
            </a:r>
            <a:r>
              <a:rPr lang="en-US" altLang="zh-TW" dirty="0"/>
              <a:t>Q3 </a:t>
            </a:r>
            <a:r>
              <a:rPr lang="zh-TW" altLang="en-US" dirty="0"/>
              <a:t>等描述性統計數值。這個功能可以幫助研究者不只看 </a:t>
            </a:r>
            <a:r>
              <a:rPr lang="en-US" altLang="zh-TW" dirty="0"/>
              <a:t>p-value</a:t>
            </a:r>
            <a:r>
              <a:rPr lang="zh-TW" altLang="en-US" dirty="0"/>
              <a:t>，也能了解兩組資料分布是否有明顯差異。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00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D1259-6B92-3F37-DFD3-478FECB83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AD93982-8A6E-0DD8-2303-2A90CD1C5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968E0E5-7AFE-D353-27FA-24206267C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Survival </a:t>
            </a:r>
            <a:r>
              <a:rPr lang="zh-TW" altLang="en-US" dirty="0"/>
              <a:t>頁籤中，可以比較不同分組變項之間的 </a:t>
            </a:r>
            <a:r>
              <a:rPr lang="en-US" altLang="zh-TW" dirty="0"/>
              <a:t>survival probability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這裡同樣以 </a:t>
            </a:r>
            <a:r>
              <a:rPr lang="en-US" altLang="zh-TW" dirty="0"/>
              <a:t>OASIS </a:t>
            </a:r>
            <a:r>
              <a:rPr lang="zh-TW" altLang="en-US" dirty="0"/>
              <a:t>中位數分組為例，比較 </a:t>
            </a:r>
            <a:r>
              <a:rPr lang="en-US" altLang="zh-TW" dirty="0"/>
              <a:t>Low OASIS </a:t>
            </a:r>
            <a:r>
              <a:rPr lang="zh-TW" altLang="en-US" dirty="0"/>
              <a:t>與 </a:t>
            </a:r>
            <a:r>
              <a:rPr lang="en-US" altLang="zh-TW" dirty="0"/>
              <a:t>High OASIS </a:t>
            </a:r>
            <a:r>
              <a:rPr lang="zh-TW" altLang="en-US" dirty="0"/>
              <a:t>兩組的 </a:t>
            </a:r>
            <a:r>
              <a:rPr lang="en-US" altLang="zh-TW" dirty="0"/>
              <a:t>overall survival </a:t>
            </a:r>
            <a:r>
              <a:rPr lang="zh-TW" altLang="en-US" dirty="0"/>
              <a:t>差異。</a:t>
            </a:r>
            <a:endParaRPr lang="en-US" altLang="zh-TW" dirty="0"/>
          </a:p>
          <a:p>
            <a:r>
              <a:rPr lang="zh-TW" altLang="en-US" dirty="0"/>
              <a:t>若聚焦於 </a:t>
            </a:r>
            <a:r>
              <a:rPr lang="en-US" altLang="zh-TW" dirty="0"/>
              <a:t>2-year overall survival</a:t>
            </a:r>
            <a:r>
              <a:rPr lang="zh-TW" altLang="en-US" dirty="0"/>
              <a:t>，則可以</a:t>
            </a:r>
            <a:r>
              <a:rPr lang="zh-TW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設定圖型只到 </a:t>
            </a:r>
            <a:r>
              <a:rPr lang="en-US" altLang="zh-TW" dirty="0"/>
              <a:t>24 </a:t>
            </a:r>
            <a:r>
              <a:rPr lang="zh-TW" altLang="en-US" dirty="0"/>
              <a:t>個月的結果。</a:t>
            </a:r>
          </a:p>
          <a:p>
            <a:r>
              <a:rPr lang="zh-TW" altLang="en-US" dirty="0"/>
              <a:t>此外，平台也可以勾選 </a:t>
            </a:r>
            <a:r>
              <a:rPr lang="en-US" altLang="zh-TW" dirty="0"/>
              <a:t>Calculate hazard ratios</a:t>
            </a:r>
            <a:r>
              <a:rPr lang="zh-TW" altLang="en-US" dirty="0"/>
              <a:t>，並透過下拉選單指定 </a:t>
            </a:r>
            <a:r>
              <a:rPr lang="en-US" altLang="zh-TW" dirty="0"/>
              <a:t>control group</a:t>
            </a:r>
            <a:r>
              <a:rPr lang="zh-TW" altLang="en-US" dirty="0"/>
              <a:t>。本次示範將 </a:t>
            </a:r>
            <a:r>
              <a:rPr lang="en-US" altLang="zh-TW" dirty="0"/>
              <a:t>Low OASIS </a:t>
            </a:r>
            <a:r>
              <a:rPr lang="zh-TW" altLang="en-US" dirty="0"/>
              <a:t>作為參考組，計算 </a:t>
            </a:r>
            <a:r>
              <a:rPr lang="en-US" altLang="zh-TW" dirty="0"/>
              <a:t>High OASIS </a:t>
            </a:r>
            <a:r>
              <a:rPr lang="zh-TW" altLang="en-US" dirty="0"/>
              <a:t>相較於 </a:t>
            </a:r>
            <a:r>
              <a:rPr lang="en-US" altLang="zh-TW" dirty="0"/>
              <a:t>Low OASIS </a:t>
            </a:r>
            <a:r>
              <a:rPr lang="zh-TW" altLang="en-US" dirty="0"/>
              <a:t>的 </a:t>
            </a:r>
            <a:r>
              <a:rPr lang="en-US" altLang="zh-TW" dirty="0"/>
              <a:t>HR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另外，也可以透過 </a:t>
            </a:r>
            <a:r>
              <a:rPr lang="en-US" altLang="zh-TW" dirty="0"/>
              <a:t>Add landmarks </a:t>
            </a:r>
            <a:r>
              <a:rPr lang="zh-TW" altLang="en-US" dirty="0"/>
              <a:t>設定 </a:t>
            </a:r>
            <a:r>
              <a:rPr lang="en-US" altLang="zh-TW" dirty="0"/>
              <a:t>Landmark </a:t>
            </a:r>
            <a:r>
              <a:rPr lang="zh-TW" altLang="en-US" dirty="0"/>
              <a:t>追蹤時間點，例如 </a:t>
            </a:r>
            <a:r>
              <a:rPr lang="en-US" altLang="zh-TW" dirty="0"/>
              <a:t>12</a:t>
            </a:r>
            <a:r>
              <a:rPr lang="zh-TW" altLang="en-US" dirty="0"/>
              <a:t>、</a:t>
            </a:r>
            <a:r>
              <a:rPr lang="en-US" altLang="zh-TW" dirty="0"/>
              <a:t>24</a:t>
            </a:r>
            <a:r>
              <a:rPr lang="zh-TW" altLang="en-US" dirty="0"/>
              <a:t>、</a:t>
            </a:r>
            <a:r>
              <a:rPr lang="en-US" altLang="zh-TW" dirty="0"/>
              <a:t>36</a:t>
            </a:r>
            <a:r>
              <a:rPr lang="zh-TW" altLang="en-US" dirty="0"/>
              <a:t>、</a:t>
            </a:r>
            <a:r>
              <a:rPr lang="en-US" altLang="zh-TW" dirty="0"/>
              <a:t>48</a:t>
            </a:r>
            <a:r>
              <a:rPr lang="zh-TW" altLang="en-US" dirty="0"/>
              <a:t>、</a:t>
            </a:r>
            <a:r>
              <a:rPr lang="en-US" altLang="zh-TW" dirty="0"/>
              <a:t>60 </a:t>
            </a:r>
            <a:r>
              <a:rPr lang="zh-TW" altLang="en-US" dirty="0"/>
              <a:t>個月。平台會在 </a:t>
            </a:r>
            <a:r>
              <a:rPr lang="en-US" altLang="zh-TW" dirty="0"/>
              <a:t>survival curve </a:t>
            </a:r>
            <a:r>
              <a:rPr lang="zh-TW" altLang="en-US" dirty="0"/>
              <a:t>上標示對應時間點，並於下方表格顯示各組在不同 </a:t>
            </a:r>
            <a:r>
              <a:rPr lang="en-US" altLang="zh-TW" dirty="0"/>
              <a:t>landmark points </a:t>
            </a:r>
            <a:r>
              <a:rPr lang="zh-TW" altLang="en-US" dirty="0"/>
              <a:t>的 </a:t>
            </a:r>
            <a:r>
              <a:rPr lang="en-US" altLang="zh-TW" dirty="0"/>
              <a:t>survival probability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0D367E-6587-1577-EEFF-5083C7BEB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56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除了整體分析結果之外，</a:t>
            </a:r>
            <a:r>
              <a:rPr lang="en-US" altLang="zh-TW" dirty="0"/>
              <a:t>MVMD </a:t>
            </a:r>
            <a:r>
              <a:rPr lang="zh-TW" altLang="en-US" dirty="0"/>
              <a:t>也可以回到 </a:t>
            </a:r>
            <a:r>
              <a:rPr lang="en-US" altLang="zh-TW" dirty="0"/>
              <a:t>Summary </a:t>
            </a:r>
            <a:r>
              <a:rPr lang="zh-TW" altLang="en-US" dirty="0"/>
              <a:t>模組中的 </a:t>
            </a:r>
            <a:r>
              <a:rPr lang="en-US" altLang="zh-TW" dirty="0"/>
              <a:t>Clinical Data </a:t>
            </a:r>
            <a:r>
              <a:rPr lang="zh-TW" altLang="en-US" dirty="0"/>
              <a:t>頁</a:t>
            </a:r>
            <a:r>
              <a:rPr lang="zh-TW" altLang="en-US" b="1" u="sng" dirty="0"/>
              <a:t>籤</a:t>
            </a:r>
            <a:r>
              <a:rPr lang="zh-TW" altLang="en-US" dirty="0"/>
              <a:t>，檢視篩選後的原始資料。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 使用者可以依需求選擇要呈現的欄位，並將目前篩選後的</a:t>
            </a:r>
            <a:r>
              <a:rPr lang="zh-TW" altLang="en-US" b="1" u="sng" dirty="0"/>
              <a:t>欄位和</a:t>
            </a:r>
            <a:r>
              <a:rPr lang="zh-TW" altLang="en-US" dirty="0"/>
              <a:t>資料下載，以利後續統計分析或資料確認。</a:t>
            </a:r>
            <a:endParaRPr lang="en-US" altLang="zh-TW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altLang="zh-TW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altLang="en-US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點按藍字某個</a:t>
            </a:r>
            <a:r>
              <a:rPr lang="en-US" altLang="zh-TW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r>
              <a:rPr lang="zh-TW" altLang="en-US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，可查看該病患詳細臨床資訊</a:t>
            </a:r>
            <a:r>
              <a:rPr lang="en-US" altLang="zh-TW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zh-TW" altLang="en-US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例如</a:t>
            </a:r>
            <a:r>
              <a:rPr lang="en-US" altLang="zh-TW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zh-TW" altLang="en-US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點選</a:t>
            </a:r>
            <a:r>
              <a:rPr lang="en-US" altLang="zh-TW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ID</a:t>
            </a:r>
            <a:r>
              <a:rPr lang="zh-TW" altLang="en-US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</a:t>
            </a:r>
            <a:endParaRPr lang="zh-TW" altLang="en-US" sz="12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14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trike="sngStrike" dirty="0"/>
              <a:t>若需要進一步確認單一病患的詳細資訊，也可以點選 </a:t>
            </a:r>
            <a:r>
              <a:rPr lang="en-US" altLang="zh-TW" strike="sngStrike" dirty="0"/>
              <a:t>Clinical Data </a:t>
            </a:r>
            <a:r>
              <a:rPr lang="zh-TW" altLang="en-US" strike="sngStrike" dirty="0"/>
              <a:t>中的病患 </a:t>
            </a:r>
            <a:r>
              <a:rPr lang="en-US" altLang="zh-TW" strike="sngStrike" dirty="0"/>
              <a:t>ID</a:t>
            </a:r>
            <a:r>
              <a:rPr lang="zh-TW" altLang="en-US" strike="sngStrike" dirty="0"/>
              <a:t>，進入 </a:t>
            </a:r>
            <a:r>
              <a:rPr lang="en-US" altLang="zh-TW" strike="sngStrike" dirty="0"/>
              <a:t>Patient view</a:t>
            </a:r>
            <a:r>
              <a:rPr lang="zh-TW" altLang="en-US" strike="sngStrike" dirty="0"/>
              <a:t>。</a:t>
            </a:r>
          </a:p>
          <a:p>
            <a:r>
              <a:rPr lang="en-US" altLang="zh-TW" strike="sngStrike" dirty="0"/>
              <a:t>Patient view </a:t>
            </a:r>
            <a:r>
              <a:rPr lang="zh-TW" altLang="en-US" dirty="0"/>
              <a:t>可以呈現該病患的完整臨床資訊，讓使用者從整體趨勢回到個案層級進行檢視。這對於資料確認、個案追蹤，或釐清特殊病患資料都很有幫助。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40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透過前面的操作示範可以看到，</a:t>
            </a:r>
            <a:r>
              <a:rPr lang="en-US" altLang="zh-TW" dirty="0"/>
              <a:t>MVMD </a:t>
            </a:r>
            <a:r>
              <a:rPr lang="zh-TW" altLang="en-US" dirty="0"/>
              <a:t>的核心價值不只是把資料做成圖表，而是把臨床研究中常見的資料探索、族群篩選、初步分析與資料確認整合在同一個平台中。</a:t>
            </a:r>
          </a:p>
          <a:p>
            <a:r>
              <a:rPr lang="zh-TW" altLang="en-US" dirty="0"/>
              <a:t>在傳統分析流程中，研究者通常需要先整理資料、確認變項分布，再另外使用統計軟體進行分組比較或存活分析。</a:t>
            </a:r>
            <a:endParaRPr lang="en-US" altLang="zh-TW" dirty="0"/>
          </a:p>
          <a:p>
            <a:r>
              <a:rPr lang="zh-TW" altLang="en-US" dirty="0"/>
              <a:t>但在 </a:t>
            </a:r>
            <a:r>
              <a:rPr lang="en-US" altLang="zh-TW" dirty="0"/>
              <a:t>MVMD </a:t>
            </a:r>
            <a:r>
              <a:rPr lang="zh-TW" altLang="en-US" dirty="0"/>
              <a:t>中，使用者可以先透過 </a:t>
            </a:r>
            <a:r>
              <a:rPr lang="en-US" altLang="zh-TW" dirty="0"/>
              <a:t>Summary </a:t>
            </a:r>
            <a:r>
              <a:rPr lang="zh-TW" altLang="en-US" dirty="0"/>
              <a:t>模組快速掌握研究母體與變項概況，接著直接依研究問題篩選病患族群，並讓所有圖表與資料即時連動更新。</a:t>
            </a:r>
          </a:p>
          <a:p>
            <a:r>
              <a:rPr lang="zh-TW" altLang="en-US" dirty="0"/>
              <a:t>進入 </a:t>
            </a:r>
            <a:r>
              <a:rPr lang="en-US" altLang="zh-TW" dirty="0"/>
              <a:t>Analysis </a:t>
            </a:r>
            <a:r>
              <a:rPr lang="zh-TW" altLang="en-US" dirty="0"/>
              <a:t>模組後，也可以快速完成不同組別間的比較分析、相關性分析與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存活分析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在本次示範中，我們也看到平台可以指定 </a:t>
            </a:r>
            <a:r>
              <a:rPr lang="en-US" altLang="zh-TW" dirty="0"/>
              <a:t>control group </a:t>
            </a:r>
            <a:r>
              <a:rPr lang="zh-TW" altLang="en-US" dirty="0"/>
              <a:t>計算 </a:t>
            </a:r>
            <a:r>
              <a:rPr lang="en-US" altLang="zh-TW" dirty="0"/>
              <a:t>HR</a:t>
            </a:r>
            <a:r>
              <a:rPr lang="zh-TW" altLang="en-US" dirty="0"/>
              <a:t>，並透過 </a:t>
            </a:r>
            <a:r>
              <a:rPr lang="en-US" altLang="zh-TW" dirty="0"/>
              <a:t>landmark points </a:t>
            </a:r>
            <a:r>
              <a:rPr lang="zh-TW" altLang="en-US" dirty="0"/>
              <a:t>觀察不同時間點的 </a:t>
            </a:r>
            <a:r>
              <a:rPr lang="en-US" altLang="zh-TW" dirty="0"/>
              <a:t>survival probability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最後，</a:t>
            </a:r>
            <a:r>
              <a:rPr lang="en-US" altLang="zh-TW" dirty="0"/>
              <a:t>MVMD </a:t>
            </a:r>
            <a:r>
              <a:rPr lang="zh-TW" altLang="en-US" dirty="0"/>
              <a:t>也保留回到原始資料的彈性。使用者可以匯出篩選後資料，也可以進入 </a:t>
            </a:r>
            <a:r>
              <a:rPr lang="en-US" altLang="zh-TW" dirty="0"/>
              <a:t>patient-level view </a:t>
            </a:r>
            <a:r>
              <a:rPr lang="zh-TW" altLang="en-US" dirty="0"/>
              <a:t>檢視單一病患的完整臨床資訊。</a:t>
            </a:r>
            <a:endParaRPr lang="en-US" altLang="zh-TW" dirty="0"/>
          </a:p>
          <a:p>
            <a:r>
              <a:rPr lang="zh-TW" altLang="en-US" dirty="0"/>
              <a:t>因此，</a:t>
            </a:r>
            <a:r>
              <a:rPr lang="en-US" altLang="zh-TW" dirty="0"/>
              <a:t>MVMD </a:t>
            </a:r>
            <a:r>
              <a:rPr lang="zh-TW" altLang="en-US" dirty="0"/>
              <a:t>可以協助研究者從整體趨勢一路回到個案細節，提升臨床資料探索與研究分析的效率。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629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這份簡報作為 </a:t>
            </a:r>
            <a:r>
              <a:rPr lang="en-US" altLang="zh-TW" dirty="0"/>
              <a:t>MVMD </a:t>
            </a:r>
            <a:r>
              <a:rPr lang="zh-TW" altLang="en-US" dirty="0"/>
              <a:t>臨床資料操作的示範指南。接下來會按照平台的實際操作流程，從 </a:t>
            </a:r>
            <a:r>
              <a:rPr lang="en-US" altLang="zh-TW" dirty="0"/>
              <a:t>Summary </a:t>
            </a:r>
            <a:r>
              <a:rPr lang="zh-TW" altLang="en-US" dirty="0"/>
              <a:t>模組開始，逐步介紹如何查看研究母體、選擇變項、進行篩選，並進一步進入 </a:t>
            </a:r>
            <a:r>
              <a:rPr lang="en-US" altLang="zh-TW" dirty="0"/>
              <a:t>Analysis </a:t>
            </a:r>
            <a:r>
              <a:rPr lang="zh-TW" altLang="en-US" dirty="0"/>
              <a:t>模組完成分組比較與存活分析。</a:t>
            </a:r>
            <a:endParaRPr lang="en-US" altLang="zh-TW" dirty="0"/>
          </a:p>
          <a:p>
            <a:r>
              <a:rPr lang="zh-TW" altLang="en-US" dirty="0"/>
              <a:t>最後也會展示 </a:t>
            </a:r>
            <a:r>
              <a:rPr lang="en-US" altLang="zh-TW" dirty="0"/>
              <a:t>Clinical Data </a:t>
            </a:r>
            <a:r>
              <a:rPr lang="zh-TW" altLang="en-US" dirty="0"/>
              <a:t>與 </a:t>
            </a:r>
            <a:r>
              <a:rPr lang="en-US" altLang="zh-TW" dirty="0"/>
              <a:t>Patient view</a:t>
            </a:r>
            <a:r>
              <a:rPr lang="zh-TW" altLang="en-US" dirty="0"/>
              <a:t>，說明如何回到原始資料與單一病患層級進行確認。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42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MVMD </a:t>
            </a:r>
            <a:r>
              <a:rPr lang="zh-TW" altLang="en-US" dirty="0"/>
              <a:t>是一個結合專病資料庫建置與互動式視覺化分析的平台，自 </a:t>
            </a:r>
            <a:r>
              <a:rPr lang="en-US" altLang="zh-TW" dirty="0"/>
              <a:t>2023 </a:t>
            </a:r>
            <a:r>
              <a:rPr lang="zh-TW" altLang="en-US" dirty="0"/>
              <a:t>年 </a:t>
            </a:r>
            <a:r>
              <a:rPr lang="en-US" altLang="zh-TW" dirty="0"/>
              <a:t>5 </a:t>
            </a:r>
            <a:r>
              <a:rPr lang="zh-TW" altLang="en-US" dirty="0"/>
              <a:t>月開始開發，主要用於臨床研究資料的整理、展示與初步分析。</a:t>
            </a:r>
          </a:p>
          <a:p>
            <a:r>
              <a:rPr lang="zh-TW" altLang="en-US" dirty="0"/>
              <a:t>已累積 </a:t>
            </a:r>
            <a:r>
              <a:rPr lang="en-US" altLang="zh-TW" dirty="0"/>
              <a:t>60 </a:t>
            </a:r>
            <a:r>
              <a:rPr lang="zh-TW" altLang="en-US" dirty="0"/>
              <a:t>案以上疾病主題庫建置經驗，涵蓋多個臨床科別與疾病領域。資料來源除了醫師提供的臨床資料外，也包含 </a:t>
            </a:r>
            <a:r>
              <a:rPr lang="en-US" altLang="zh-TW" dirty="0"/>
              <a:t>SEER</a:t>
            </a:r>
            <a:r>
              <a:rPr lang="zh-TW" altLang="en-US" dirty="0"/>
              <a:t>、</a:t>
            </a:r>
            <a:r>
              <a:rPr lang="en-US" altLang="zh-TW" dirty="0"/>
              <a:t>MIMIC-IV</a:t>
            </a:r>
            <a:r>
              <a:rPr lang="zh-TW" altLang="en-US" dirty="0"/>
              <a:t>、</a:t>
            </a:r>
            <a:r>
              <a:rPr lang="en-US" altLang="zh-TW" dirty="0"/>
              <a:t>HCUP NIS/NRD</a:t>
            </a:r>
            <a:r>
              <a:rPr lang="zh-TW" altLang="en-US" dirty="0"/>
              <a:t>、</a:t>
            </a:r>
            <a:r>
              <a:rPr lang="en-US" altLang="zh-TW" dirty="0"/>
              <a:t>NHANES </a:t>
            </a:r>
            <a:r>
              <a:rPr lang="zh-TW" altLang="en-US" dirty="0"/>
              <a:t>等大型資料庫。自 </a:t>
            </a:r>
            <a:r>
              <a:rPr lang="en-US" altLang="zh-TW" dirty="0"/>
              <a:t>2025 </a:t>
            </a:r>
            <a:r>
              <a:rPr lang="zh-TW" altLang="en-US" dirty="0"/>
              <a:t>年開始，平台也逐步導入基因與影像資料建庫，讓資料維度更加完整。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8B1F1-D74E-4D84-99C9-7E2C052FF543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193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4D764-E1B7-51AF-194A-D2029450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FC685B8-DD5D-9C30-7A9D-AE11EADCB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614AB3B-4448-8D1C-02CB-F06CF7E2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一開始進到，</a:t>
            </a:r>
            <a:r>
              <a:rPr lang="en-US" altLang="zh-TW" sz="12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zh-TW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模組</a:t>
            </a:r>
            <a:r>
              <a:rPr lang="zh-TW" alt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包含</a:t>
            </a:r>
            <a:r>
              <a:rPr lang="en-US" altLang="zh-TW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zh-TW" alt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頁籤和</a:t>
            </a:r>
            <a:r>
              <a:rPr lang="en-US" altLang="zh-TW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Clinical Data</a:t>
            </a:r>
            <a:r>
              <a:rPr lang="zh-TW" alt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頁籤，</a:t>
            </a:r>
            <a:endParaRPr lang="en-US" altLang="zh-TW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dirty="0"/>
              <a:t>Summary </a:t>
            </a:r>
            <a:r>
              <a:rPr lang="zh-TW" altLang="en-US" dirty="0"/>
              <a:t>模組可以快速呈現目前主題庫中的研究母體人數，以及主要變項的分布情形。</a:t>
            </a:r>
            <a:endParaRPr lang="zh-TW" alt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zh-TW" alt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介面上的變項點選後可呈現其相關資訊，如</a:t>
            </a:r>
            <a:r>
              <a:rPr lang="en-US" altLang="zh-TW" sz="12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完整名稱、</a:t>
            </a:r>
            <a:r>
              <a:rPr lang="en-US" altLang="zh-TW" sz="12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zh-TW" alt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值及百分比</a:t>
            </a:r>
            <a:endParaRPr lang="en-US" altLang="zh-TW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zh-TW" altLang="en-US" dirty="0"/>
              <a:t>在這個介面中，使用者可以直接點選圖表，查看變項的完整名稱、</a:t>
            </a:r>
            <a:r>
              <a:rPr lang="en-US" altLang="zh-TW" dirty="0"/>
              <a:t>N </a:t>
            </a:r>
            <a:r>
              <a:rPr lang="zh-TW" altLang="en-US" dirty="0"/>
              <a:t>值與百分比，並透過這個功能，可以在正式分析前先快速了解資料概況與研究族群組成。</a:t>
            </a:r>
            <a:endParaRPr lang="en-US" altLang="zh-TW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lang="zh-TW" alt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D4AD81-7A6A-EE80-5796-6392ED575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20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Summary </a:t>
            </a:r>
            <a:r>
              <a:rPr lang="zh-TW" altLang="en-US" dirty="0"/>
              <a:t>模組中，也可以透過右上方的 </a:t>
            </a:r>
            <a:r>
              <a:rPr lang="en-US" altLang="zh-TW" dirty="0"/>
              <a:t>Charts </a:t>
            </a:r>
            <a:r>
              <a:rPr lang="zh-TW" altLang="en-US" dirty="0"/>
              <a:t>功能，選擇想要呈現在介面上的變項。</a:t>
            </a:r>
          </a:p>
          <a:p>
            <a:r>
              <a:rPr lang="zh-TW" altLang="en-US" dirty="0"/>
              <a:t>使用者可以單獨勾選特定變項，也可以使用 </a:t>
            </a:r>
            <a:r>
              <a:rPr lang="en-US" altLang="zh-TW" dirty="0"/>
              <a:t>Select all </a:t>
            </a:r>
            <a:r>
              <a:rPr lang="zh-TW" altLang="en-US" dirty="0"/>
              <a:t>一次選擇所有變項。平台會依據資料完整度與字母順序進行排序，讓使用者更方便找到需要的臨床變項。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47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01946-45D0-8E38-23B5-410E7ADD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48CD199-7FA0-FCB8-EAA0-5555C09F0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B241093-A413-D972-DC19-2172B81B8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除了單一變項的分布之外，</a:t>
            </a:r>
            <a:r>
              <a:rPr lang="en-US" altLang="zh-TW" dirty="0"/>
              <a:t>Summary </a:t>
            </a:r>
            <a:r>
              <a:rPr lang="zh-TW" altLang="en-US" dirty="0"/>
              <a:t>模組也提供 </a:t>
            </a:r>
            <a:r>
              <a:rPr lang="en-US" altLang="zh-TW" dirty="0"/>
              <a:t>X vs Y </a:t>
            </a:r>
            <a:r>
              <a:rPr lang="zh-TW" altLang="en-US" dirty="0"/>
              <a:t>的功能，可以選擇兩個變項繪製 </a:t>
            </a:r>
            <a:r>
              <a:rPr lang="en-US" altLang="zh-TW" dirty="0"/>
              <a:t>scatter plot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平台會同時提供相關係數與 </a:t>
            </a:r>
            <a:r>
              <a:rPr lang="en-US" altLang="zh-TW" dirty="0"/>
              <a:t>p-value</a:t>
            </a:r>
            <a:r>
              <a:rPr lang="zh-TW" altLang="en-US" dirty="0"/>
              <a:t>，協助使用者初步評估兩個變項之間是否存在相關性，幫助研究者快速找出可能具有關聯的變項。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FCD33C-190F-BC63-FBCE-7702632D0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16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C2ABA-43A3-6F22-A87A-248FB6CA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29F256B-7424-588B-84FF-8368F8E86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AE13BA7-3DDA-0D83-C228-A2C592C37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Summary </a:t>
            </a:r>
            <a:r>
              <a:rPr lang="zh-TW" altLang="en-US" dirty="0"/>
              <a:t>模組也支援篩選連動功能。</a:t>
            </a:r>
            <a:endParaRPr lang="en-US" altLang="zh-TW" dirty="0"/>
          </a:p>
          <a:p>
            <a:r>
              <a:rPr lang="zh-TW" altLang="en-US" dirty="0"/>
              <a:t>在本次 </a:t>
            </a:r>
            <a:r>
              <a:rPr lang="en-US" altLang="zh-TW" dirty="0"/>
              <a:t>MIMIC-IV ICU stroke cohort </a:t>
            </a:r>
            <a:r>
              <a:rPr lang="zh-TW" altLang="en-US" dirty="0"/>
              <a:t>示範中，可依研究設計篩選欲納入分析的病患，例如保留符合 </a:t>
            </a:r>
            <a:r>
              <a:rPr lang="en-US" altLang="zh-TW" dirty="0"/>
              <a:t>stroke cohort </a:t>
            </a:r>
            <a:r>
              <a:rPr lang="zh-TW" altLang="en-US" dirty="0"/>
              <a:t>定義的個案，</a:t>
            </a:r>
          </a:p>
          <a:p>
            <a:r>
              <a:rPr lang="zh-TW" altLang="en-US" dirty="0"/>
              <a:t>當篩選條件設定後，平台上的圖表、統計數據與 </a:t>
            </a:r>
            <a:r>
              <a:rPr lang="en-US" altLang="zh-TW" dirty="0"/>
              <a:t>Clinical Data </a:t>
            </a:r>
            <a:r>
              <a:rPr lang="zh-TW" altLang="en-US" dirty="0"/>
              <a:t>會同步更新，後續進入 </a:t>
            </a:r>
            <a:r>
              <a:rPr lang="en-US" altLang="zh-TW" dirty="0"/>
              <a:t>Analysis </a:t>
            </a:r>
            <a:r>
              <a:rPr lang="zh-TW" altLang="en-US" dirty="0"/>
              <a:t>模組時，也會以目前篩選後的族群進行 </a:t>
            </a:r>
            <a:r>
              <a:rPr lang="en-US" altLang="zh-TW" dirty="0"/>
              <a:t>OASIS </a:t>
            </a:r>
            <a:r>
              <a:rPr lang="zh-TW" altLang="en-US" dirty="0"/>
              <a:t>分組、臨床比較與存活分析。若需要取消條件，也可以點選篩選條件旁邊的 </a:t>
            </a:r>
            <a:r>
              <a:rPr lang="en-US" altLang="zh-TW" dirty="0"/>
              <a:t>X </a:t>
            </a:r>
            <a:r>
              <a:rPr lang="zh-TW" altLang="en-US" dirty="0"/>
              <a:t>將資料還原。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ECCC00-6678-D984-344E-C52C8D650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88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1265A-835E-60FD-3A3E-4266D76C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F0FAD9C-B783-8E2E-8F56-E5499A79E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700DED5-6F8B-6A31-F903-9ABBE8A0C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這裡以 </a:t>
            </a:r>
            <a:r>
              <a:rPr lang="en-US" altLang="zh-TW" dirty="0"/>
              <a:t>OASIS </a:t>
            </a:r>
            <a:r>
              <a:rPr lang="zh-TW" altLang="en-US" dirty="0"/>
              <a:t>作為疾病嚴重程度的代表變項，並示範使用 </a:t>
            </a:r>
            <a:r>
              <a:rPr lang="en-US" altLang="zh-TW" dirty="0"/>
              <a:t>Custom Bins </a:t>
            </a:r>
            <a:r>
              <a:rPr lang="zh-TW" altLang="en-US" dirty="0"/>
              <a:t>進行分組。</a:t>
            </a:r>
          </a:p>
          <a:p>
            <a:r>
              <a:rPr lang="en-US" altLang="zh-TW" dirty="0"/>
              <a:t>Custom Bins </a:t>
            </a:r>
            <a:r>
              <a:rPr lang="zh-TW" altLang="en-US" dirty="0"/>
              <a:t>提供多種分組方式，例如依中位數、四分位數，或依研究需求自行設定切點。</a:t>
            </a:r>
            <a:endParaRPr lang="en-US" altLang="zh-TW" dirty="0"/>
          </a:p>
          <a:p>
            <a:r>
              <a:rPr lang="zh-TW" altLang="en-US" dirty="0"/>
              <a:t>本次示範是依照 </a:t>
            </a:r>
            <a:r>
              <a:rPr lang="en-US" altLang="zh-TW" dirty="0"/>
              <a:t>OASIS </a:t>
            </a:r>
            <a:r>
              <a:rPr lang="zh-TW" altLang="en-US" dirty="0"/>
              <a:t>中位數將病患分為 </a:t>
            </a:r>
            <a:r>
              <a:rPr lang="en-US" altLang="zh-TW" dirty="0"/>
              <a:t>Low OASIS </a:t>
            </a:r>
            <a:r>
              <a:rPr lang="zh-TW" altLang="en-US" dirty="0"/>
              <a:t>與 </a:t>
            </a:r>
            <a:r>
              <a:rPr lang="en-US" altLang="zh-TW" dirty="0"/>
              <a:t>High OASIS </a:t>
            </a:r>
            <a:r>
              <a:rPr lang="zh-TW" altLang="en-US" dirty="0"/>
              <a:t>兩組，再進入 </a:t>
            </a:r>
            <a:r>
              <a:rPr lang="en-US" altLang="zh-TW" dirty="0"/>
              <a:t>Analysis </a:t>
            </a:r>
            <a:r>
              <a:rPr lang="zh-TW" altLang="en-US" dirty="0"/>
              <a:t>模組進行後續比較。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5E9AD4-9959-4E49-EFDF-C298B3E48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29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進入 </a:t>
            </a:r>
            <a:r>
              <a:rPr lang="en-US" altLang="zh-TW" dirty="0"/>
              <a:t>Analysis </a:t>
            </a:r>
            <a:r>
              <a:rPr lang="zh-TW" altLang="en-US" dirty="0"/>
              <a:t>模組後，</a:t>
            </a:r>
            <a:endParaRPr lang="en-US" altLang="zh-TW" dirty="0"/>
          </a:p>
          <a:p>
            <a:r>
              <a:rPr lang="en-US" altLang="zh-TW" dirty="0"/>
              <a:t>Clinical </a:t>
            </a:r>
            <a:r>
              <a:rPr lang="zh-TW" altLang="en-US" dirty="0"/>
              <a:t>頁籤可以比較不同 </a:t>
            </a:r>
            <a:r>
              <a:rPr lang="en-US" altLang="zh-TW" dirty="0"/>
              <a:t>OASIS </a:t>
            </a:r>
            <a:r>
              <a:rPr lang="zh-TW" altLang="en-US" dirty="0"/>
              <a:t>分組在臨床變項與 </a:t>
            </a:r>
            <a:r>
              <a:rPr lang="en-US" altLang="zh-TW" dirty="0"/>
              <a:t>outcomes </a:t>
            </a:r>
            <a:r>
              <a:rPr lang="zh-TW" altLang="en-US" dirty="0"/>
              <a:t>上的差異。平台會將結果整理成列表，並可依 </a:t>
            </a:r>
            <a:r>
              <a:rPr lang="en-US" altLang="zh-TW" dirty="0"/>
              <a:t>p-value</a:t>
            </a:r>
            <a:r>
              <a:rPr lang="zh-TW" altLang="en-US" dirty="0"/>
              <a:t>、</a:t>
            </a:r>
            <a:r>
              <a:rPr lang="en-US" altLang="zh-TW" dirty="0"/>
              <a:t>Clinical Attribute</a:t>
            </a:r>
            <a:r>
              <a:rPr lang="zh-TW" altLang="en-US" dirty="0"/>
              <a:t>、</a:t>
            </a:r>
            <a:r>
              <a:rPr lang="en-US" altLang="zh-TW" dirty="0"/>
              <a:t>Attribute type </a:t>
            </a:r>
            <a:r>
              <a:rPr lang="zh-TW" altLang="en-US" dirty="0"/>
              <a:t>或 </a:t>
            </a:r>
            <a:r>
              <a:rPr lang="en-US" altLang="zh-TW" dirty="0"/>
              <a:t>Statistic test </a:t>
            </a:r>
            <a:r>
              <a:rPr lang="zh-TW" altLang="en-US" dirty="0"/>
              <a:t>進行排序，方便使用者快速找到有興趣或差異較明顯的變項。</a:t>
            </a:r>
          </a:p>
          <a:p>
            <a:r>
              <a:rPr lang="zh-TW" altLang="en-US" dirty="0"/>
              <a:t>本頁以 </a:t>
            </a:r>
            <a:r>
              <a:rPr lang="en-US" altLang="zh-TW" dirty="0"/>
              <a:t>COMP1</a:t>
            </a:r>
            <a:r>
              <a:rPr lang="zh-TW" altLang="en-US" dirty="0"/>
              <a:t>：</a:t>
            </a:r>
            <a:r>
              <a:rPr lang="en-US" altLang="zh-TW" dirty="0"/>
              <a:t>Explicit sepsis </a:t>
            </a:r>
            <a:r>
              <a:rPr lang="zh-TW" altLang="en-US" dirty="0"/>
              <a:t>作為 </a:t>
            </a:r>
            <a:r>
              <a:rPr lang="en-US" altLang="zh-TW" dirty="0"/>
              <a:t>complication </a:t>
            </a:r>
            <a:r>
              <a:rPr lang="zh-TW" altLang="en-US" dirty="0"/>
              <a:t>的示範變項。點選後可以看到 </a:t>
            </a:r>
            <a:r>
              <a:rPr lang="en-US" altLang="zh-TW" dirty="0"/>
              <a:t>Low OASIS </a:t>
            </a:r>
            <a:r>
              <a:rPr lang="zh-TW" altLang="en-US" dirty="0"/>
              <a:t>與 </a:t>
            </a:r>
            <a:r>
              <a:rPr lang="en-US" altLang="zh-TW" dirty="0"/>
              <a:t>High OASIS </a:t>
            </a:r>
            <a:r>
              <a:rPr lang="zh-TW" altLang="en-US" dirty="0"/>
              <a:t>兩組的比例分布，並以長條圖呈現。</a:t>
            </a:r>
            <a:endParaRPr lang="en-US" altLang="zh-TW" dirty="0"/>
          </a:p>
          <a:p>
            <a:r>
              <a:rPr lang="zh-TW" altLang="en-US" dirty="0"/>
              <a:t>使用者也可以調整 </a:t>
            </a:r>
            <a:r>
              <a:rPr lang="en-US" altLang="zh-TW" dirty="0"/>
              <a:t>plot type</a:t>
            </a:r>
            <a:r>
              <a:rPr lang="zh-TW" altLang="en-US" dirty="0"/>
              <a:t>、選擇要顯示的資訊，或下載圖形與數據。實際分析時，除了 </a:t>
            </a:r>
            <a:r>
              <a:rPr lang="en-US" altLang="zh-TW" dirty="0"/>
              <a:t>sepsis</a:t>
            </a:r>
            <a:r>
              <a:rPr lang="zh-TW" altLang="en-US" dirty="0"/>
              <a:t>，也可以依研究需求選擇其他併發症或臨床結果。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17B2-C659-4815-9461-9782FBA047F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87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A頁面-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F6D8A071-D72B-4608-912D-81181FE4FEBB}"/>
              </a:ext>
            </a:extLst>
          </p:cNvPr>
          <p:cNvSpPr/>
          <p:nvPr userDrawn="1"/>
        </p:nvSpPr>
        <p:spPr>
          <a:xfrm>
            <a:off x="3114" y="1818"/>
            <a:ext cx="12230025" cy="5353275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0">
              <a:defRPr/>
            </a:pPr>
            <a:endParaRPr lang="zh-CN" altLang="en-US" sz="1350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0F97E3C-9BB1-4CCE-8AD9-B01C891FD113}"/>
              </a:ext>
            </a:extLst>
          </p:cNvPr>
          <p:cNvSpPr/>
          <p:nvPr userDrawn="1"/>
        </p:nvSpPr>
        <p:spPr>
          <a:xfrm>
            <a:off x="3114" y="4939975"/>
            <a:ext cx="12230025" cy="152280"/>
          </a:xfrm>
          <a:prstGeom prst="rect">
            <a:avLst/>
          </a:prstGeom>
          <a:solidFill>
            <a:srgbClr val="1C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0">
              <a:defRPr/>
            </a:pPr>
            <a:endParaRPr lang="zh-CN" altLang="en-US" sz="135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A9516203-D8F5-4AEC-85CB-BF11EEA6BB14}"/>
              </a:ext>
            </a:extLst>
          </p:cNvPr>
          <p:cNvSpPr/>
          <p:nvPr userDrawn="1"/>
        </p:nvSpPr>
        <p:spPr>
          <a:xfrm rot="5400000">
            <a:off x="-349997" y="2304068"/>
            <a:ext cx="1311069" cy="65099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0">
              <a:defRPr/>
            </a:pPr>
            <a:endParaRPr lang="zh-CN" altLang="en-US" sz="135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1E642B3-A25E-4947-843B-1CFCA20AFDF8}"/>
              </a:ext>
            </a:extLst>
          </p:cNvPr>
          <p:cNvSpPr/>
          <p:nvPr userDrawn="1"/>
        </p:nvSpPr>
        <p:spPr>
          <a:xfrm rot="2707801">
            <a:off x="840300" y="2740219"/>
            <a:ext cx="332180" cy="332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0">
              <a:defRPr/>
            </a:pPr>
            <a:endParaRPr lang="zh-CN" altLang="en-US" sz="135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DC3AF23-4D9B-4C88-828F-A22ADC3C1365}"/>
              </a:ext>
            </a:extLst>
          </p:cNvPr>
          <p:cNvSpPr/>
          <p:nvPr userDrawn="1"/>
        </p:nvSpPr>
        <p:spPr>
          <a:xfrm rot="2707801">
            <a:off x="807003" y="2464541"/>
            <a:ext cx="171390" cy="171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0">
              <a:defRPr/>
            </a:pPr>
            <a:endParaRPr lang="zh-CN" altLang="en-US" sz="135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sp>
        <p:nvSpPr>
          <p:cNvPr id="25" name="圆角矩形 52">
            <a:extLst>
              <a:ext uri="{FF2B5EF4-FFF2-40B4-BE49-F238E27FC236}">
                <a16:creationId xmlns:a16="http://schemas.microsoft.com/office/drawing/2014/main" id="{2E8830A0-AA04-4D00-95DA-4D8D6042A8CF}"/>
              </a:ext>
            </a:extLst>
          </p:cNvPr>
          <p:cNvSpPr/>
          <p:nvPr userDrawn="1"/>
        </p:nvSpPr>
        <p:spPr>
          <a:xfrm>
            <a:off x="3725282" y="3736617"/>
            <a:ext cx="4564193" cy="5365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0">
              <a:defRPr/>
            </a:pPr>
            <a:endParaRPr lang="zh-CN" altLang="en-US" sz="1350">
              <a:solidFill>
                <a:srgbClr val="2F5EB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961F555D-7AC9-4195-A862-50C4188A6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4" y="185455"/>
            <a:ext cx="3403709" cy="534979"/>
          </a:xfrm>
          <a:prstGeom prst="rect">
            <a:avLst/>
          </a:prstGeom>
        </p:spPr>
      </p:pic>
      <p:sp>
        <p:nvSpPr>
          <p:cNvPr id="33" name="標題 32">
            <a:extLst>
              <a:ext uri="{FF2B5EF4-FFF2-40B4-BE49-F238E27FC236}">
                <a16:creationId xmlns:a16="http://schemas.microsoft.com/office/drawing/2014/main" id="{F32E15E4-30A3-41F0-887E-25F2C50C7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3146" y="1639873"/>
            <a:ext cx="9325708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</a:t>
            </a:r>
            <a:br>
              <a:rPr lang="en-US" altLang="zh-TW" dirty="0"/>
            </a:br>
            <a:r>
              <a:rPr lang="zh-TW" altLang="en-US" dirty="0"/>
              <a:t>主標題</a:t>
            </a:r>
          </a:p>
        </p:txBody>
      </p:sp>
      <p:sp>
        <p:nvSpPr>
          <p:cNvPr id="34" name="文本框 19">
            <a:extLst>
              <a:ext uri="{FF2B5EF4-FFF2-40B4-BE49-F238E27FC236}">
                <a16:creationId xmlns:a16="http://schemas.microsoft.com/office/drawing/2014/main" id="{AEA8992C-1C59-4D0F-8E05-8C7BC8876E06}"/>
              </a:ext>
            </a:extLst>
          </p:cNvPr>
          <p:cNvSpPr txBox="1"/>
          <p:nvPr userDrawn="1"/>
        </p:nvSpPr>
        <p:spPr>
          <a:xfrm>
            <a:off x="3851020" y="5622475"/>
            <a:ext cx="4312715" cy="77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3613" latinLnBrk="1">
              <a:defRPr/>
            </a:pPr>
            <a:r>
              <a:rPr lang="en-US" altLang="zh-TW" sz="2215" dirty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Precision Drives Excellence</a:t>
            </a:r>
          </a:p>
          <a:p>
            <a:pPr algn="ctr" defTabSz="843613" latinLnBrk="1">
              <a:defRPr/>
            </a:pPr>
            <a:r>
              <a:rPr lang="zh-TW" altLang="en-US" sz="2215" dirty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精準數據，成就非凡</a:t>
            </a:r>
            <a:endParaRPr lang="zh-CN" altLang="en-US" sz="1938" dirty="0">
              <a:solidFill>
                <a:srgbClr val="7030A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F3C259-4207-4AE5-86FB-B6A7BC1495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5091" y="3846111"/>
            <a:ext cx="1271307" cy="302355"/>
          </a:xfrm>
          <a:prstGeom prst="rect">
            <a:avLst/>
          </a:prstGeom>
        </p:spPr>
      </p:pic>
      <p:grpSp>
        <p:nvGrpSpPr>
          <p:cNvPr id="27" name="组合 54">
            <a:extLst>
              <a:ext uri="{FF2B5EF4-FFF2-40B4-BE49-F238E27FC236}">
                <a16:creationId xmlns:a16="http://schemas.microsoft.com/office/drawing/2014/main" id="{69E59D4D-4D7C-4522-A931-CF36253338B5}"/>
              </a:ext>
            </a:extLst>
          </p:cNvPr>
          <p:cNvGrpSpPr/>
          <p:nvPr userDrawn="1"/>
        </p:nvGrpSpPr>
        <p:grpSpPr>
          <a:xfrm>
            <a:off x="3586082" y="3527885"/>
            <a:ext cx="898149" cy="898149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任意多边形 55">
              <a:extLst>
                <a:ext uri="{FF2B5EF4-FFF2-40B4-BE49-F238E27FC236}">
                  <a16:creationId xmlns:a16="http://schemas.microsoft.com/office/drawing/2014/main" id="{C4F17FBA-9F3B-42FF-863E-7BD37081C5DA}"/>
                </a:ext>
              </a:extLst>
            </p:cNvPr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50">
                <a:defRPr/>
              </a:pPr>
              <a:endParaRPr lang="zh-CN" altLang="en-US" sz="1350">
                <a:solidFill>
                  <a:srgbClr val="2F5EB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29" name="椭圆 56">
              <a:extLst>
                <a:ext uri="{FF2B5EF4-FFF2-40B4-BE49-F238E27FC236}">
                  <a16:creationId xmlns:a16="http://schemas.microsoft.com/office/drawing/2014/main" id="{DC744C1E-8A13-4C39-843E-5214CB04C4B5}"/>
                </a:ext>
              </a:extLst>
            </p:cNvPr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50">
                <a:defRPr/>
              </a:pPr>
              <a:endParaRPr lang="zh-CN" altLang="en-US" sz="1350">
                <a:solidFill>
                  <a:srgbClr val="2F5EB0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30" name="椭圆 57">
              <a:extLst>
                <a:ext uri="{FF2B5EF4-FFF2-40B4-BE49-F238E27FC236}">
                  <a16:creationId xmlns:a16="http://schemas.microsoft.com/office/drawing/2014/main" id="{7633A087-DBF2-4BF1-A2DE-AE4B15F89BD3}"/>
                </a:ext>
              </a:extLst>
            </p:cNvPr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50">
                <a:defRPr/>
              </a:pPr>
              <a:endParaRPr lang="zh-CN" altLang="en-US" sz="1350">
                <a:solidFill>
                  <a:srgbClr val="2F5EB0"/>
                </a:solidFill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5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33073 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/>
      <p:bldP spid="3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A頁面-內文含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五边形 5"/>
          <p:cNvSpPr/>
          <p:nvPr userDrawn="1"/>
        </p:nvSpPr>
        <p:spPr>
          <a:xfrm>
            <a:off x="0" y="0"/>
            <a:ext cx="2027976" cy="606582"/>
          </a:xfrm>
          <a:prstGeom prst="homePlate">
            <a:avLst/>
          </a:pr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8" name="燕尾形 6"/>
          <p:cNvSpPr/>
          <p:nvPr userDrawn="1"/>
        </p:nvSpPr>
        <p:spPr>
          <a:xfrm>
            <a:off x="1788392" y="2"/>
            <a:ext cx="9086164" cy="606425"/>
          </a:xfrm>
          <a:prstGeom prst="chevron">
            <a:avLst/>
          </a:prstGeom>
          <a:solidFill>
            <a:srgbClr val="00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" name="任意多边形 11"/>
          <p:cNvSpPr/>
          <p:nvPr userDrawn="1"/>
        </p:nvSpPr>
        <p:spPr>
          <a:xfrm>
            <a:off x="10660286" y="-10729"/>
            <a:ext cx="1531715" cy="606582"/>
          </a:xfrm>
          <a:custGeom>
            <a:avLst/>
            <a:gdLst>
              <a:gd name="connsiteX0" fmla="*/ 0 w 1536071"/>
              <a:gd name="connsiteY0" fmla="*/ 0 h 606582"/>
              <a:gd name="connsiteX1" fmla="*/ 1536071 w 1536071"/>
              <a:gd name="connsiteY1" fmla="*/ 0 h 606582"/>
              <a:gd name="connsiteX2" fmla="*/ 1536071 w 1536071"/>
              <a:gd name="connsiteY2" fmla="*/ 606582 h 606582"/>
              <a:gd name="connsiteX3" fmla="*/ 0 w 1536071"/>
              <a:gd name="connsiteY3" fmla="*/ 606582 h 606582"/>
              <a:gd name="connsiteX4" fmla="*/ 303291 w 1536071"/>
              <a:gd name="connsiteY4" fmla="*/ 303291 h 6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071" h="606582">
                <a:moveTo>
                  <a:pt x="0" y="0"/>
                </a:moveTo>
                <a:lnTo>
                  <a:pt x="1536071" y="0"/>
                </a:lnTo>
                <a:lnTo>
                  <a:pt x="1536071" y="606582"/>
                </a:lnTo>
                <a:lnTo>
                  <a:pt x="0" y="606582"/>
                </a:lnTo>
                <a:lnTo>
                  <a:pt x="303291" y="303291"/>
                </a:lnTo>
                <a:close/>
              </a:path>
            </a:pathLst>
          </a:cu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文本占位符 17"/>
          <p:cNvSpPr txBox="1"/>
          <p:nvPr userDrawn="1"/>
        </p:nvSpPr>
        <p:spPr>
          <a:xfrm>
            <a:off x="2220919" y="115904"/>
            <a:ext cx="4997450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38" name="矩形 37"/>
          <p:cNvSpPr/>
          <p:nvPr userDrawn="1"/>
        </p:nvSpPr>
        <p:spPr>
          <a:xfrm>
            <a:off x="0" y="6624813"/>
            <a:ext cx="12192000" cy="250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60"/>
          </a:p>
        </p:txBody>
      </p:sp>
      <p:sp>
        <p:nvSpPr>
          <p:cNvPr id="40" name="内容占位符 4"/>
          <p:cNvSpPr txBox="1"/>
          <p:nvPr userDrawn="1"/>
        </p:nvSpPr>
        <p:spPr>
          <a:xfrm>
            <a:off x="2135975" y="107296"/>
            <a:ext cx="4369680" cy="493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4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066966" y="15638"/>
            <a:ext cx="8593320" cy="606425"/>
          </a:xfrm>
          <a:prstGeom prst="rect">
            <a:avLst/>
          </a:prstGeom>
        </p:spPr>
        <p:txBody>
          <a:bodyPr/>
          <a:lstStyle>
            <a:lvl1pPr algn="l">
              <a:defRPr sz="3000" b="1" spc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請輸入標題</a:t>
            </a:r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4BDDDB8B-3F72-444B-BF0A-D5347CDC2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7" y="-14190"/>
            <a:ext cx="627023" cy="6140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012BF4F-D38A-43D8-B5FE-F56194A37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4"/>
          <a:stretch/>
        </p:blipFill>
        <p:spPr>
          <a:xfrm>
            <a:off x="68701" y="49088"/>
            <a:ext cx="1843690" cy="508251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43B42959-2E8E-4550-A99E-F0620B0F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36" y="1000410"/>
            <a:ext cx="11045328" cy="5185445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95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A頁面-自定義頁面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五边形 5"/>
          <p:cNvSpPr/>
          <p:nvPr userDrawn="1"/>
        </p:nvSpPr>
        <p:spPr>
          <a:xfrm>
            <a:off x="0" y="0"/>
            <a:ext cx="2027976" cy="606582"/>
          </a:xfrm>
          <a:prstGeom prst="homePlate">
            <a:avLst/>
          </a:pr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8" name="燕尾形 6"/>
          <p:cNvSpPr/>
          <p:nvPr userDrawn="1"/>
        </p:nvSpPr>
        <p:spPr>
          <a:xfrm>
            <a:off x="1788392" y="2"/>
            <a:ext cx="9086164" cy="606425"/>
          </a:xfrm>
          <a:prstGeom prst="chevron">
            <a:avLst/>
          </a:prstGeom>
          <a:solidFill>
            <a:srgbClr val="00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" name="任意多边形 11"/>
          <p:cNvSpPr/>
          <p:nvPr userDrawn="1"/>
        </p:nvSpPr>
        <p:spPr>
          <a:xfrm>
            <a:off x="10660286" y="-10729"/>
            <a:ext cx="1531715" cy="606582"/>
          </a:xfrm>
          <a:custGeom>
            <a:avLst/>
            <a:gdLst>
              <a:gd name="connsiteX0" fmla="*/ 0 w 1536071"/>
              <a:gd name="connsiteY0" fmla="*/ 0 h 606582"/>
              <a:gd name="connsiteX1" fmla="*/ 1536071 w 1536071"/>
              <a:gd name="connsiteY1" fmla="*/ 0 h 606582"/>
              <a:gd name="connsiteX2" fmla="*/ 1536071 w 1536071"/>
              <a:gd name="connsiteY2" fmla="*/ 606582 h 606582"/>
              <a:gd name="connsiteX3" fmla="*/ 0 w 1536071"/>
              <a:gd name="connsiteY3" fmla="*/ 606582 h 606582"/>
              <a:gd name="connsiteX4" fmla="*/ 303291 w 1536071"/>
              <a:gd name="connsiteY4" fmla="*/ 303291 h 6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071" h="606582">
                <a:moveTo>
                  <a:pt x="0" y="0"/>
                </a:moveTo>
                <a:lnTo>
                  <a:pt x="1536071" y="0"/>
                </a:lnTo>
                <a:lnTo>
                  <a:pt x="1536071" y="606582"/>
                </a:lnTo>
                <a:lnTo>
                  <a:pt x="0" y="606582"/>
                </a:lnTo>
                <a:lnTo>
                  <a:pt x="303291" y="303291"/>
                </a:lnTo>
                <a:close/>
              </a:path>
            </a:pathLst>
          </a:cu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文本占位符 17"/>
          <p:cNvSpPr txBox="1"/>
          <p:nvPr userDrawn="1"/>
        </p:nvSpPr>
        <p:spPr>
          <a:xfrm>
            <a:off x="2220919" y="115904"/>
            <a:ext cx="4997450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38" name="矩形 37"/>
          <p:cNvSpPr/>
          <p:nvPr userDrawn="1"/>
        </p:nvSpPr>
        <p:spPr>
          <a:xfrm>
            <a:off x="0" y="6624813"/>
            <a:ext cx="12192000" cy="250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60"/>
          </a:p>
        </p:txBody>
      </p:sp>
      <p:sp>
        <p:nvSpPr>
          <p:cNvPr id="40" name="内容占位符 4"/>
          <p:cNvSpPr txBox="1"/>
          <p:nvPr userDrawn="1"/>
        </p:nvSpPr>
        <p:spPr>
          <a:xfrm>
            <a:off x="2135975" y="107296"/>
            <a:ext cx="4369680" cy="493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4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066966" y="15638"/>
            <a:ext cx="8593320" cy="606425"/>
          </a:xfrm>
          <a:prstGeom prst="rect">
            <a:avLst/>
          </a:prstGeom>
        </p:spPr>
        <p:txBody>
          <a:bodyPr/>
          <a:lstStyle>
            <a:lvl1pPr algn="l">
              <a:defRPr sz="3000" b="1" spc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請輸入標題</a:t>
            </a:r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4BDDDB8B-3F72-444B-BF0A-D5347CDC2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7" y="-14190"/>
            <a:ext cx="627023" cy="6140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012BF4F-D38A-43D8-B5FE-F56194A37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4"/>
          <a:stretch/>
        </p:blipFill>
        <p:spPr>
          <a:xfrm>
            <a:off x="68701" y="49088"/>
            <a:ext cx="1843690" cy="508251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35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A頁面-子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AACBF5-DB92-4FBD-8C6D-175AED6B9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" t="2047" r="770" b="715"/>
          <a:stretch/>
        </p:blipFill>
        <p:spPr>
          <a:xfrm>
            <a:off x="0" y="75102"/>
            <a:ext cx="12192000" cy="6796328"/>
          </a:xfrm>
          <a:prstGeom prst="rect">
            <a:avLst/>
          </a:prstGeom>
        </p:spPr>
      </p:pic>
      <p:sp>
        <p:nvSpPr>
          <p:cNvPr id="26" name="五边形 5"/>
          <p:cNvSpPr/>
          <p:nvPr userDrawn="1"/>
        </p:nvSpPr>
        <p:spPr>
          <a:xfrm>
            <a:off x="0" y="0"/>
            <a:ext cx="2027976" cy="606582"/>
          </a:xfrm>
          <a:prstGeom prst="homePlate">
            <a:avLst/>
          </a:pr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8" name="燕尾形 6"/>
          <p:cNvSpPr/>
          <p:nvPr userDrawn="1"/>
        </p:nvSpPr>
        <p:spPr>
          <a:xfrm>
            <a:off x="1788392" y="2"/>
            <a:ext cx="9086164" cy="606425"/>
          </a:xfrm>
          <a:prstGeom prst="chevron">
            <a:avLst/>
          </a:prstGeom>
          <a:solidFill>
            <a:srgbClr val="00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" name="任意多边形 11"/>
          <p:cNvSpPr/>
          <p:nvPr userDrawn="1"/>
        </p:nvSpPr>
        <p:spPr>
          <a:xfrm>
            <a:off x="10660286" y="-10729"/>
            <a:ext cx="1531715" cy="606582"/>
          </a:xfrm>
          <a:custGeom>
            <a:avLst/>
            <a:gdLst>
              <a:gd name="connsiteX0" fmla="*/ 0 w 1536071"/>
              <a:gd name="connsiteY0" fmla="*/ 0 h 606582"/>
              <a:gd name="connsiteX1" fmla="*/ 1536071 w 1536071"/>
              <a:gd name="connsiteY1" fmla="*/ 0 h 606582"/>
              <a:gd name="connsiteX2" fmla="*/ 1536071 w 1536071"/>
              <a:gd name="connsiteY2" fmla="*/ 606582 h 606582"/>
              <a:gd name="connsiteX3" fmla="*/ 0 w 1536071"/>
              <a:gd name="connsiteY3" fmla="*/ 606582 h 606582"/>
              <a:gd name="connsiteX4" fmla="*/ 303291 w 1536071"/>
              <a:gd name="connsiteY4" fmla="*/ 303291 h 6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071" h="606582">
                <a:moveTo>
                  <a:pt x="0" y="0"/>
                </a:moveTo>
                <a:lnTo>
                  <a:pt x="1536071" y="0"/>
                </a:lnTo>
                <a:lnTo>
                  <a:pt x="1536071" y="606582"/>
                </a:lnTo>
                <a:lnTo>
                  <a:pt x="0" y="606582"/>
                </a:lnTo>
                <a:lnTo>
                  <a:pt x="303291" y="303291"/>
                </a:lnTo>
                <a:close/>
              </a:path>
            </a:pathLst>
          </a:cu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文本占位符 17"/>
          <p:cNvSpPr txBox="1"/>
          <p:nvPr userDrawn="1"/>
        </p:nvSpPr>
        <p:spPr>
          <a:xfrm>
            <a:off x="2220919" y="115904"/>
            <a:ext cx="4997450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38" name="矩形 37"/>
          <p:cNvSpPr/>
          <p:nvPr userDrawn="1"/>
        </p:nvSpPr>
        <p:spPr>
          <a:xfrm>
            <a:off x="0" y="6624813"/>
            <a:ext cx="12192000" cy="250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60"/>
          </a:p>
        </p:txBody>
      </p:sp>
      <p:sp>
        <p:nvSpPr>
          <p:cNvPr id="40" name="内容占位符 4"/>
          <p:cNvSpPr txBox="1"/>
          <p:nvPr userDrawn="1"/>
        </p:nvSpPr>
        <p:spPr>
          <a:xfrm>
            <a:off x="2135975" y="107296"/>
            <a:ext cx="4369680" cy="493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4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3250" y="2745533"/>
            <a:ext cx="10985499" cy="136693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 spc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請輸入子標題</a:t>
            </a:r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4BDDDB8B-3F72-444B-BF0A-D5347CDC21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7" y="-14190"/>
            <a:ext cx="627023" cy="6140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012BF4F-D38A-43D8-B5FE-F56194A37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4"/>
          <a:stretch/>
        </p:blipFill>
        <p:spPr>
          <a:xfrm>
            <a:off x="68701" y="49088"/>
            <a:ext cx="1843690" cy="508251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95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A頁面-目錄頁面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AAACBF5-DB92-4FBD-8C6D-175AED6B9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4191"/>
            <a:ext cx="12192001" cy="6889329"/>
          </a:xfrm>
          <a:prstGeom prst="rect">
            <a:avLst/>
          </a:prstGeom>
        </p:spPr>
      </p:pic>
      <p:sp>
        <p:nvSpPr>
          <p:cNvPr id="26" name="五边形 5"/>
          <p:cNvSpPr/>
          <p:nvPr userDrawn="1"/>
        </p:nvSpPr>
        <p:spPr>
          <a:xfrm>
            <a:off x="0" y="0"/>
            <a:ext cx="2027976" cy="606582"/>
          </a:xfrm>
          <a:prstGeom prst="homePlate">
            <a:avLst/>
          </a:pr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8" name="燕尾形 6"/>
          <p:cNvSpPr/>
          <p:nvPr userDrawn="1"/>
        </p:nvSpPr>
        <p:spPr>
          <a:xfrm>
            <a:off x="1788392" y="2"/>
            <a:ext cx="9086164" cy="606425"/>
          </a:xfrm>
          <a:prstGeom prst="chevron">
            <a:avLst/>
          </a:prstGeom>
          <a:solidFill>
            <a:srgbClr val="00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" name="任意多边形 11"/>
          <p:cNvSpPr/>
          <p:nvPr userDrawn="1"/>
        </p:nvSpPr>
        <p:spPr>
          <a:xfrm>
            <a:off x="10660286" y="-10729"/>
            <a:ext cx="1531715" cy="606582"/>
          </a:xfrm>
          <a:custGeom>
            <a:avLst/>
            <a:gdLst>
              <a:gd name="connsiteX0" fmla="*/ 0 w 1536071"/>
              <a:gd name="connsiteY0" fmla="*/ 0 h 606582"/>
              <a:gd name="connsiteX1" fmla="*/ 1536071 w 1536071"/>
              <a:gd name="connsiteY1" fmla="*/ 0 h 606582"/>
              <a:gd name="connsiteX2" fmla="*/ 1536071 w 1536071"/>
              <a:gd name="connsiteY2" fmla="*/ 606582 h 606582"/>
              <a:gd name="connsiteX3" fmla="*/ 0 w 1536071"/>
              <a:gd name="connsiteY3" fmla="*/ 606582 h 606582"/>
              <a:gd name="connsiteX4" fmla="*/ 303291 w 1536071"/>
              <a:gd name="connsiteY4" fmla="*/ 303291 h 6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071" h="606582">
                <a:moveTo>
                  <a:pt x="0" y="0"/>
                </a:moveTo>
                <a:lnTo>
                  <a:pt x="1536071" y="0"/>
                </a:lnTo>
                <a:lnTo>
                  <a:pt x="1536071" y="606582"/>
                </a:lnTo>
                <a:lnTo>
                  <a:pt x="0" y="606582"/>
                </a:lnTo>
                <a:lnTo>
                  <a:pt x="303291" y="303291"/>
                </a:lnTo>
                <a:close/>
              </a:path>
            </a:pathLst>
          </a:custGeom>
          <a:solidFill>
            <a:srgbClr val="007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4" name="文本占位符 17"/>
          <p:cNvSpPr txBox="1"/>
          <p:nvPr userDrawn="1"/>
        </p:nvSpPr>
        <p:spPr>
          <a:xfrm>
            <a:off x="2220919" y="115904"/>
            <a:ext cx="4997450" cy="514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38" name="矩形 37"/>
          <p:cNvSpPr/>
          <p:nvPr userDrawn="1"/>
        </p:nvSpPr>
        <p:spPr>
          <a:xfrm>
            <a:off x="0" y="6624813"/>
            <a:ext cx="12192000" cy="250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60"/>
          </a:p>
        </p:txBody>
      </p:sp>
      <p:sp>
        <p:nvSpPr>
          <p:cNvPr id="40" name="内容占位符 4"/>
          <p:cNvSpPr txBox="1"/>
          <p:nvPr userDrawn="1"/>
        </p:nvSpPr>
        <p:spPr>
          <a:xfrm>
            <a:off x="2135975" y="107296"/>
            <a:ext cx="4369680" cy="493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4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590" dirty="0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027976" y="636"/>
            <a:ext cx="8516725" cy="60642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spc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請輸入目錄名稱</a:t>
            </a:r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4BDDDB8B-3F72-444B-BF0A-D5347CDC21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77" y="-14190"/>
            <a:ext cx="627023" cy="6140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012BF4F-D38A-43D8-B5FE-F56194A37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4"/>
          <a:stretch/>
        </p:blipFill>
        <p:spPr>
          <a:xfrm>
            <a:off x="68701" y="49088"/>
            <a:ext cx="1843690" cy="508251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7EF767FF-38CF-483D-9509-80367EA4E3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94" y="927100"/>
            <a:ext cx="10920406" cy="5334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q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q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q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q"/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8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A_片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173810"/>
          </a:xfrm>
          <a:custGeom>
            <a:avLst/>
            <a:gdLst>
              <a:gd name="connsiteX0" fmla="*/ 0 w 12192000"/>
              <a:gd name="connsiteY0" fmla="*/ 0 h 3888606"/>
              <a:gd name="connsiteX1" fmla="*/ 12192000 w 12192000"/>
              <a:gd name="connsiteY1" fmla="*/ 0 h 3888606"/>
              <a:gd name="connsiteX2" fmla="*/ 12192000 w 12192000"/>
              <a:gd name="connsiteY2" fmla="*/ 3888606 h 3888606"/>
              <a:gd name="connsiteX3" fmla="*/ 0 w 12192000"/>
              <a:gd name="connsiteY3" fmla="*/ 3888606 h 388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88606">
                <a:moveTo>
                  <a:pt x="0" y="0"/>
                </a:moveTo>
                <a:lnTo>
                  <a:pt x="12192000" y="0"/>
                </a:lnTo>
                <a:lnTo>
                  <a:pt x="12192000" y="3888606"/>
                </a:lnTo>
                <a:lnTo>
                  <a:pt x="0" y="3888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7" name="图片占位符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1" b="27441"/>
          <a:stretch>
            <a:fillRect/>
          </a:stretch>
        </p:blipFill>
        <p:spPr>
          <a:xfrm>
            <a:off x="0" y="1"/>
            <a:ext cx="12192000" cy="5173810"/>
          </a:xfrm>
          <a:custGeom>
            <a:avLst/>
            <a:gdLst>
              <a:gd name="connsiteX0" fmla="*/ 0 w 12192000"/>
              <a:gd name="connsiteY0" fmla="*/ 0 h 3888606"/>
              <a:gd name="connsiteX1" fmla="*/ 12192000 w 12192000"/>
              <a:gd name="connsiteY1" fmla="*/ 0 h 3888606"/>
              <a:gd name="connsiteX2" fmla="*/ 12192000 w 12192000"/>
              <a:gd name="connsiteY2" fmla="*/ 3888606 h 3888606"/>
              <a:gd name="connsiteX3" fmla="*/ 0 w 12192000"/>
              <a:gd name="connsiteY3" fmla="*/ 3888606 h 388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88606">
                <a:moveTo>
                  <a:pt x="0" y="0"/>
                </a:moveTo>
                <a:lnTo>
                  <a:pt x="12192000" y="0"/>
                </a:lnTo>
                <a:lnTo>
                  <a:pt x="12192000" y="3888606"/>
                </a:lnTo>
                <a:lnTo>
                  <a:pt x="0" y="3888606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5173810"/>
          </a:xfrm>
          <a:prstGeom prst="rect">
            <a:avLst/>
          </a:prstGeom>
          <a:solidFill>
            <a:srgbClr val="0572B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46" dirty="0">
              <a:solidFill>
                <a:schemeClr val="bg1"/>
              </a:solidFill>
            </a:endParaRPr>
          </a:p>
        </p:txBody>
      </p:sp>
      <p:grpSp>
        <p:nvGrpSpPr>
          <p:cNvPr id="9" name="组合 33">
            <a:extLst>
              <a:ext uri="{FF2B5EF4-FFF2-40B4-BE49-F238E27FC236}">
                <a16:creationId xmlns:a16="http://schemas.microsoft.com/office/drawing/2014/main" id="{71C77CEE-6C64-4414-B3E9-782F7A3F95DD}"/>
              </a:ext>
            </a:extLst>
          </p:cNvPr>
          <p:cNvGrpSpPr/>
          <p:nvPr userDrawn="1"/>
        </p:nvGrpSpPr>
        <p:grpSpPr>
          <a:xfrm>
            <a:off x="183" y="5168761"/>
            <a:ext cx="12185772" cy="140335"/>
            <a:chOff x="0" y="3887573"/>
            <a:chExt cx="12192000" cy="14040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6D2AAEB-4335-4C1F-A420-B6FC7D529E78}"/>
                </a:ext>
              </a:extLst>
            </p:cNvPr>
            <p:cNvSpPr/>
            <p:nvPr/>
          </p:nvSpPr>
          <p:spPr>
            <a:xfrm>
              <a:off x="10432775" y="3887573"/>
              <a:ext cx="1759225" cy="126801"/>
            </a:xfrm>
            <a:prstGeom prst="rect">
              <a:avLst/>
            </a:prstGeom>
            <a:solidFill>
              <a:srgbClr val="E5E5E5"/>
            </a:solidFill>
            <a:ln>
              <a:solidFill>
                <a:srgbClr val="007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2600" hangingPunct="0">
                <a:defRPr/>
              </a:pPr>
              <a:endParaRPr lang="zh-CN" altLang="en-US" sz="1246" kern="0">
                <a:solidFill>
                  <a:srgbClr val="FFFFFF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0580098-B673-4F5F-B77E-F4F7ADA702C3}"/>
                </a:ext>
              </a:extLst>
            </p:cNvPr>
            <p:cNvSpPr/>
            <p:nvPr/>
          </p:nvSpPr>
          <p:spPr>
            <a:xfrm>
              <a:off x="7028622" y="3895888"/>
              <a:ext cx="1759226" cy="126803"/>
            </a:xfrm>
            <a:prstGeom prst="rect">
              <a:avLst/>
            </a:prstGeom>
            <a:solidFill>
              <a:srgbClr val="0572BF"/>
            </a:solidFill>
            <a:ln>
              <a:solidFill>
                <a:srgbClr val="007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2600" hangingPunct="0">
                <a:defRPr/>
              </a:pPr>
              <a:endParaRPr lang="zh-CN" altLang="en-US" sz="1246" kern="0">
                <a:solidFill>
                  <a:srgbClr val="FFFFFF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4B86BA1-7257-41B5-9CDC-98235063623B}"/>
                </a:ext>
              </a:extLst>
            </p:cNvPr>
            <p:cNvSpPr/>
            <p:nvPr/>
          </p:nvSpPr>
          <p:spPr>
            <a:xfrm>
              <a:off x="8787848" y="3895888"/>
              <a:ext cx="1759225" cy="127323"/>
            </a:xfrm>
            <a:prstGeom prst="rect">
              <a:avLst/>
            </a:prstGeom>
            <a:solidFill>
              <a:srgbClr val="00ADD9"/>
            </a:solidFill>
            <a:ln>
              <a:solidFill>
                <a:srgbClr val="007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2600" hangingPunct="0">
                <a:defRPr/>
              </a:pPr>
              <a:endParaRPr lang="zh-CN" altLang="en-US" sz="1246" kern="0">
                <a:solidFill>
                  <a:srgbClr val="FFFFFF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250A1E9-0672-423B-A47C-BEA0B9B8BA68}"/>
                </a:ext>
              </a:extLst>
            </p:cNvPr>
            <p:cNvSpPr/>
            <p:nvPr/>
          </p:nvSpPr>
          <p:spPr>
            <a:xfrm>
              <a:off x="5269395" y="3895888"/>
              <a:ext cx="1759226" cy="126803"/>
            </a:xfrm>
            <a:prstGeom prst="rect">
              <a:avLst/>
            </a:prstGeom>
            <a:solidFill>
              <a:srgbClr val="095BA0"/>
            </a:solidFill>
            <a:ln>
              <a:solidFill>
                <a:srgbClr val="0071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2600" hangingPunct="0">
                <a:defRPr/>
              </a:pPr>
              <a:endParaRPr lang="zh-CN" altLang="en-US" sz="1246" kern="0">
                <a:solidFill>
                  <a:srgbClr val="FFFFFF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70D9605-DDB1-4FC3-9295-666797EE8728}"/>
                </a:ext>
              </a:extLst>
            </p:cNvPr>
            <p:cNvSpPr/>
            <p:nvPr/>
          </p:nvSpPr>
          <p:spPr>
            <a:xfrm>
              <a:off x="0" y="3891242"/>
              <a:ext cx="5277678" cy="1367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32600" hangingPunct="0">
                <a:defRPr/>
              </a:pPr>
              <a:endParaRPr lang="zh-CN" altLang="en-US" sz="1246" kern="0">
                <a:solidFill>
                  <a:srgbClr val="000000"/>
                </a:solidFill>
                <a:ea typeface="Microsoft YaHei" panose="020B0503020204020204" pitchFamily="34" charset="-122"/>
              </a:endParaRPr>
            </a:p>
          </p:txBody>
        </p:sp>
      </p:grpSp>
      <p:pic>
        <p:nvPicPr>
          <p:cNvPr id="15" name="Picture 2" descr="C:\Users\PC\Desktop\zqq\8_0007_map.png">
            <a:extLst>
              <a:ext uri="{FF2B5EF4-FFF2-40B4-BE49-F238E27FC236}">
                <a16:creationId xmlns:a16="http://schemas.microsoft.com/office/drawing/2014/main" id="{7AB08C15-C3E4-4A1F-B29A-2C8B199CEE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4019" r="6890" b="25520"/>
          <a:stretch>
            <a:fillRect/>
          </a:stretch>
        </p:blipFill>
        <p:spPr bwMode="auto">
          <a:xfrm>
            <a:off x="3114" y="4462166"/>
            <a:ext cx="12185772" cy="23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">
            <a:extLst>
              <a:ext uri="{FF2B5EF4-FFF2-40B4-BE49-F238E27FC236}">
                <a16:creationId xmlns:a16="http://schemas.microsoft.com/office/drawing/2014/main" id="{63730DFC-680B-42D5-BDAF-B01A260F828E}"/>
              </a:ext>
            </a:extLst>
          </p:cNvPr>
          <p:cNvSpPr txBox="1"/>
          <p:nvPr userDrawn="1"/>
        </p:nvSpPr>
        <p:spPr>
          <a:xfrm>
            <a:off x="3254454" y="2132856"/>
            <a:ext cx="5592835" cy="11081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100" rtlCol="0" anchor="t">
            <a:spAutoFit/>
          </a:bodyPr>
          <a:lstStyle/>
          <a:p>
            <a:pPr algn="ctr" defTabSz="914390" hangingPunct="0"/>
            <a:r>
              <a:rPr lang="zh-TW" altLang="en-US" sz="660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謝謝聆聽</a:t>
            </a:r>
            <a:endParaRPr lang="zh-CN" altLang="en-US" sz="660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Helvetic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912A60-F378-4A4F-BA74-8E1F849AEC5C}"/>
              </a:ext>
            </a:extLst>
          </p:cNvPr>
          <p:cNvSpPr/>
          <p:nvPr userDrawn="1"/>
        </p:nvSpPr>
        <p:spPr>
          <a:xfrm>
            <a:off x="4701262" y="4292030"/>
            <a:ext cx="2743083" cy="575297"/>
          </a:xfrm>
          <a:prstGeom prst="rect">
            <a:avLst/>
          </a:prstGeom>
          <a:noFill/>
          <a:ln>
            <a:noFill/>
          </a:ln>
        </p:spPr>
        <p:txBody>
          <a:bodyPr wrap="none" lIns="43827" tIns="21913" rIns="43827" bIns="21913">
            <a:spAutoFit/>
          </a:bodyPr>
          <a:lstStyle/>
          <a:p>
            <a:pPr algn="ctr" defTabSz="437852" hangingPunct="0">
              <a:defRPr/>
            </a:pPr>
            <a:r>
              <a:rPr lang="zh-TW" altLang="en-US" sz="3451" b="1" kern="0" dirty="0">
                <a:ln w="0">
                  <a:solidFill>
                    <a:srgbClr val="000000">
                      <a:lumMod val="75000"/>
                      <a:lumOff val="2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Microsoft YaHei" panose="020B0503020204020204" pitchFamily="34" charset="-122"/>
              </a:rPr>
              <a:t>數據</a:t>
            </a:r>
            <a:r>
              <a:rPr lang="zh-CN" altLang="en-US" sz="3451" b="1" kern="0" dirty="0">
                <a:ln w="0">
                  <a:solidFill>
                    <a:srgbClr val="000000">
                      <a:lumMod val="75000"/>
                      <a:lumOff val="2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Microsoft YaHei" panose="020B0503020204020204" pitchFamily="34" charset="-122"/>
              </a:rPr>
              <a:t>改變世界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DC4D004-00AC-4C4D-B124-7401D6D75FD8}"/>
              </a:ext>
            </a:extLst>
          </p:cNvPr>
          <p:cNvSpPr/>
          <p:nvPr userDrawn="1"/>
        </p:nvSpPr>
        <p:spPr>
          <a:xfrm>
            <a:off x="4204853" y="5616537"/>
            <a:ext cx="3692036" cy="60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323" dirty="0">
                <a:solidFill>
                  <a:srgbClr val="7030A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智慧創新 高效精準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9D96FF70-2AF4-49A9-9D62-A12FD4FA63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4" y="185455"/>
            <a:ext cx="3403709" cy="5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 build="allAtOnce"/>
      <p:bldP spid="21" grpId="1" build="allAtOnce"/>
      <p:bldP spid="22" grpId="0"/>
      <p:bldP spid="22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5E6E236-59D0-40FA-A1A8-1535EED4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712E3F-1BCC-43F7-B358-46EEA5D41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C090C3-301C-491A-8318-D560CFB13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A61B-0F24-4842-9E2E-EB0C3A616404}" type="datetimeFigureOut">
              <a:rPr lang="zh-TW" altLang="en-US" smtClean="0"/>
              <a:t>2026/6/18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E899DD-07F5-442B-9B34-ED6A177D0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C7A92-64FB-4815-929C-2CD2EE4A9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0CDB-9F84-4416-A0C2-1924126E69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0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367900-5836-4E04-AC91-14665007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73" y="1338056"/>
            <a:ext cx="9880848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zh-TW" altLang="en-US" dirty="0"/>
              <a:t>多維度視覺化醫學資料庫平台</a:t>
            </a:r>
            <a:br>
              <a:rPr lang="en-US" altLang="zh-TW" dirty="0"/>
            </a:br>
            <a:r>
              <a:rPr lang="en-US" altLang="zh-TW" sz="2700" b="0" dirty="0">
                <a:sym typeface="Calibri"/>
              </a:rPr>
              <a:t>Multi-dimensional Visualizing Medical Database (MVMD)</a:t>
            </a:r>
            <a:br>
              <a:rPr lang="en-US" altLang="zh-TW" sz="2700" b="0" dirty="0">
                <a:sym typeface="Calibri"/>
              </a:rPr>
            </a:br>
            <a:br>
              <a:rPr lang="en-US" altLang="zh-TW" sz="2700" b="0" dirty="0">
                <a:sym typeface="Calibri"/>
              </a:rPr>
            </a:br>
            <a:r>
              <a:rPr lang="zh-TW" altLang="en-US" sz="2700" b="0" dirty="0">
                <a:sym typeface="Calibri"/>
              </a:rPr>
              <a:t>整合多維度數據，洞察病患全貌</a:t>
            </a:r>
            <a:br>
              <a:rPr lang="zh-TW" altLang="en-US" sz="2700" dirty="0">
                <a:sym typeface="Calibri"/>
              </a:rPr>
            </a:br>
            <a:endParaRPr lang="zh-TW" altLang="en-US" sz="27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15DFD9-D153-48AA-BCA5-8DE4EA276831}"/>
              </a:ext>
            </a:extLst>
          </p:cNvPr>
          <p:cNvSpPr/>
          <p:nvPr/>
        </p:nvSpPr>
        <p:spPr>
          <a:xfrm>
            <a:off x="955931" y="2943521"/>
            <a:ext cx="10966989" cy="54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415"/>
              </a:spcAft>
            </a:pPr>
            <a:r>
              <a:rPr lang="zh-TW" altLang="en-US" sz="2215" b="1" dirty="0">
                <a:solidFill>
                  <a:srgbClr val="FFFF00"/>
                </a:solidFill>
                <a:ea typeface="Microsoft YaHei" panose="020B0503020204020204" pitchFamily="34" charset="-122"/>
                <a:cs typeface="+mj-ea"/>
              </a:rPr>
              <a:t>中風主題庫 </a:t>
            </a:r>
            <a:r>
              <a:rPr lang="en-US" altLang="zh-TW" sz="2215" b="1" dirty="0">
                <a:solidFill>
                  <a:srgbClr val="FFFF00"/>
                </a:solidFill>
                <a:ea typeface="Microsoft YaHei" panose="020B0503020204020204" pitchFamily="34" charset="-122"/>
                <a:cs typeface="+mj-ea"/>
              </a:rPr>
              <a:t>(Stroke Database</a:t>
            </a:r>
            <a:r>
              <a:rPr lang="zh-TW" altLang="en-US" sz="2215" b="1" dirty="0">
                <a:solidFill>
                  <a:srgbClr val="FFFF00"/>
                </a:solidFill>
                <a:ea typeface="Microsoft YaHei" panose="020B0503020204020204" pitchFamily="34" charset="-122"/>
                <a:cs typeface="+mj-ea"/>
              </a:rPr>
              <a:t> </a:t>
            </a:r>
            <a:r>
              <a:rPr lang="en-US" altLang="zh-TW" sz="2215" b="1" dirty="0">
                <a:solidFill>
                  <a:srgbClr val="FFFF00"/>
                </a:solidFill>
                <a:ea typeface="Microsoft YaHei" panose="020B0503020204020204" pitchFamily="34" charset="-122"/>
                <a:cs typeface="+mj-ea"/>
              </a:rPr>
              <a:t>from MIMIC-IV)</a:t>
            </a:r>
          </a:p>
        </p:txBody>
      </p:sp>
    </p:spTree>
    <p:extLst>
      <p:ext uri="{BB962C8B-B14F-4D97-AF65-F5344CB8AC3E}">
        <p14:creationId xmlns:p14="http://schemas.microsoft.com/office/powerpoint/2010/main" val="302567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D3633-68AA-13AD-4804-BBA99F40F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65818C3-01A5-812E-1DD9-DF9416FF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062"/>
            <a:ext cx="7058025" cy="597357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AC796E00-2088-1AD8-AE45-F2014730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[A</a:t>
            </a:r>
            <a:r>
              <a:rPr lang="zh-TW" altLang="zh-TW" dirty="0"/>
              <a:t>nalysis</a:t>
            </a:r>
            <a:r>
              <a:rPr lang="en-US" altLang="zh-TW" dirty="0"/>
              <a:t>]</a:t>
            </a:r>
            <a:r>
              <a:rPr lang="zh-TW" altLang="en-US" dirty="0"/>
              <a:t> </a:t>
            </a:r>
            <a:r>
              <a:rPr lang="en-US" altLang="zh-TW" dirty="0"/>
              <a:t>– </a:t>
            </a:r>
            <a:r>
              <a:rPr lang="zh-TW" altLang="zh-TW" dirty="0"/>
              <a:t>Clinical</a:t>
            </a:r>
            <a:r>
              <a:rPr lang="en-US" altLang="zh-TW" dirty="0"/>
              <a:t> (</a:t>
            </a:r>
            <a:r>
              <a:rPr lang="zh-TW" altLang="zh-TW" dirty="0"/>
              <a:t>Comparison analysis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" name="Google Shape;197;g2fc545fc8b1_6_518">
            <a:extLst>
              <a:ext uri="{FF2B5EF4-FFF2-40B4-BE49-F238E27FC236}">
                <a16:creationId xmlns:a16="http://schemas.microsoft.com/office/drawing/2014/main" id="{DD45E562-9576-C3FE-1AEA-AE90E4F278C2}"/>
              </a:ext>
            </a:extLst>
          </p:cNvPr>
          <p:cNvSpPr txBox="1"/>
          <p:nvPr/>
        </p:nvSpPr>
        <p:spPr>
          <a:xfrm>
            <a:off x="10049950" y="946631"/>
            <a:ext cx="1220672" cy="400069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TW" altLang="en-US" sz="20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連續變項</a:t>
            </a:r>
            <a:endParaRPr sz="20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221;g2fc545fc8b1_6_538">
            <a:extLst>
              <a:ext uri="{FF2B5EF4-FFF2-40B4-BE49-F238E27FC236}">
                <a16:creationId xmlns:a16="http://schemas.microsoft.com/office/drawing/2014/main" id="{C3162AA7-9A21-2F71-6FF3-D43B717DDFDA}"/>
              </a:ext>
            </a:extLst>
          </p:cNvPr>
          <p:cNvSpPr/>
          <p:nvPr/>
        </p:nvSpPr>
        <p:spPr>
          <a:xfrm>
            <a:off x="3745626" y="2116863"/>
            <a:ext cx="2350374" cy="51563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3F0C6C5-851F-CCC4-60E1-B0D746E55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314" y="2116863"/>
            <a:ext cx="4277322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89978-8F47-3B67-0792-49D67DB9A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9AAAA6F2-E0D6-CFB6-C19E-2653D4CAD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26" y="2106501"/>
            <a:ext cx="4707705" cy="297487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1144657-F70E-0E9E-D1D5-4DD92EF49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9" y="612539"/>
            <a:ext cx="5850824" cy="5962802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047B1AAA-7EBA-63B3-80F1-A49C35FA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66" y="15638"/>
            <a:ext cx="8593320" cy="606425"/>
          </a:xfrm>
        </p:spPr>
        <p:txBody>
          <a:bodyPr/>
          <a:lstStyle/>
          <a:p>
            <a:r>
              <a:rPr lang="en-US" altLang="zh-TW" dirty="0"/>
              <a:t>[A</a:t>
            </a:r>
            <a:r>
              <a:rPr lang="zh-TW" altLang="zh-TW" dirty="0"/>
              <a:t>nalysis</a:t>
            </a:r>
            <a:r>
              <a:rPr lang="en-US" altLang="zh-TW" dirty="0"/>
              <a:t>]</a:t>
            </a:r>
            <a:r>
              <a:rPr lang="zh-TW" altLang="en-US" dirty="0"/>
              <a:t> </a:t>
            </a:r>
            <a:r>
              <a:rPr lang="en-US" altLang="zh-TW" dirty="0"/>
              <a:t>– Survival</a:t>
            </a:r>
            <a:endParaRPr lang="zh-TW" altLang="en-US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2B9748B-6B7B-BDC7-466E-9242D55A8BC1}"/>
              </a:ext>
            </a:extLst>
          </p:cNvPr>
          <p:cNvCxnSpPr>
            <a:cxnSpLocks/>
          </p:cNvCxnSpPr>
          <p:nvPr/>
        </p:nvCxnSpPr>
        <p:spPr>
          <a:xfrm>
            <a:off x="9675197" y="2711904"/>
            <a:ext cx="649890" cy="0"/>
          </a:xfrm>
          <a:prstGeom prst="line">
            <a:avLst/>
          </a:prstGeom>
          <a:ln w="57150">
            <a:solidFill>
              <a:srgbClr val="E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221;g2fc545fc8b1_6_538">
            <a:extLst>
              <a:ext uri="{FF2B5EF4-FFF2-40B4-BE49-F238E27FC236}">
                <a16:creationId xmlns:a16="http://schemas.microsoft.com/office/drawing/2014/main" id="{AA4DAFD6-E428-415E-4D0A-C7C9BD64A97F}"/>
              </a:ext>
            </a:extLst>
          </p:cNvPr>
          <p:cNvSpPr/>
          <p:nvPr/>
        </p:nvSpPr>
        <p:spPr>
          <a:xfrm>
            <a:off x="990589" y="2589439"/>
            <a:ext cx="2686050" cy="2286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84A3BD8-3945-97DF-1E5D-A3E09ABCBCAA}"/>
              </a:ext>
            </a:extLst>
          </p:cNvPr>
          <p:cNvSpPr txBox="1"/>
          <p:nvPr/>
        </p:nvSpPr>
        <p:spPr>
          <a:xfrm>
            <a:off x="6454864" y="3379983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2-year survival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AFEAD3ED-BA68-7D4B-2867-30FE4DC3CF48}"/>
              </a:ext>
            </a:extLst>
          </p:cNvPr>
          <p:cNvSpPr/>
          <p:nvPr/>
        </p:nvSpPr>
        <p:spPr>
          <a:xfrm>
            <a:off x="6259853" y="2916199"/>
            <a:ext cx="1462993" cy="1573901"/>
          </a:xfrm>
          <a:prstGeom prst="rightArrow">
            <a:avLst/>
          </a:prstGeom>
          <a:noFill/>
          <a:ln w="38100">
            <a:solidFill>
              <a:srgbClr val="E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rgbClr val="FDFDFD"/>
                </a:solidFill>
              </a:rPr>
              <a:t> </a:t>
            </a:r>
            <a:endParaRPr lang="zh-TW" altLang="en-US" sz="1050" dirty="0">
              <a:solidFill>
                <a:srgbClr val="FDFDFD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8855B4-BCBA-A376-1A98-869AFF081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478" y="622063"/>
            <a:ext cx="6732009" cy="5953277"/>
          </a:xfrm>
          <a:prstGeom prst="rect">
            <a:avLst/>
          </a:prstGeom>
        </p:spPr>
      </p:pic>
      <p:sp>
        <p:nvSpPr>
          <p:cNvPr id="5" name="Google Shape;221;g2fc545fc8b1_6_538">
            <a:extLst>
              <a:ext uri="{FF2B5EF4-FFF2-40B4-BE49-F238E27FC236}">
                <a16:creationId xmlns:a16="http://schemas.microsoft.com/office/drawing/2014/main" id="{F2836D49-2A65-B0BC-C1FE-F8C789758AAC}"/>
              </a:ext>
            </a:extLst>
          </p:cNvPr>
          <p:cNvSpPr/>
          <p:nvPr/>
        </p:nvSpPr>
        <p:spPr>
          <a:xfrm>
            <a:off x="2733674" y="999887"/>
            <a:ext cx="2686051" cy="2286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197;g2fc545fc8b1_6_518">
            <a:extLst>
              <a:ext uri="{FF2B5EF4-FFF2-40B4-BE49-F238E27FC236}">
                <a16:creationId xmlns:a16="http://schemas.microsoft.com/office/drawing/2014/main" id="{FF9A0680-E8FA-A07E-D1E8-EAC961B40F9C}"/>
              </a:ext>
            </a:extLst>
          </p:cNvPr>
          <p:cNvSpPr txBox="1"/>
          <p:nvPr/>
        </p:nvSpPr>
        <p:spPr>
          <a:xfrm>
            <a:off x="7483563" y="558837"/>
            <a:ext cx="3414813" cy="400069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Landmark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追蹤時間點</a:t>
            </a: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221;g2fc545fc8b1_6_538">
            <a:extLst>
              <a:ext uri="{FF2B5EF4-FFF2-40B4-BE49-F238E27FC236}">
                <a16:creationId xmlns:a16="http://schemas.microsoft.com/office/drawing/2014/main" id="{5F45620F-0115-EB84-4A5A-B7E361627C63}"/>
              </a:ext>
            </a:extLst>
          </p:cNvPr>
          <p:cNvSpPr/>
          <p:nvPr/>
        </p:nvSpPr>
        <p:spPr>
          <a:xfrm>
            <a:off x="5467061" y="999886"/>
            <a:ext cx="2026028" cy="2286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Google Shape;197;g2fc545fc8b1_6_518">
            <a:extLst>
              <a:ext uri="{FF2B5EF4-FFF2-40B4-BE49-F238E27FC236}">
                <a16:creationId xmlns:a16="http://schemas.microsoft.com/office/drawing/2014/main" id="{865B88EB-2321-A424-487B-555E5A3AD920}"/>
              </a:ext>
            </a:extLst>
          </p:cNvPr>
          <p:cNvSpPr txBox="1"/>
          <p:nvPr/>
        </p:nvSpPr>
        <p:spPr>
          <a:xfrm>
            <a:off x="3180840" y="567960"/>
            <a:ext cx="3605021" cy="400069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Control group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並計算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</a:t>
            </a:r>
            <a:endParaRPr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Google Shape;221;g2fc545fc8b1_6_538">
            <a:extLst>
              <a:ext uri="{FF2B5EF4-FFF2-40B4-BE49-F238E27FC236}">
                <a16:creationId xmlns:a16="http://schemas.microsoft.com/office/drawing/2014/main" id="{D169E2A6-790B-F12D-2BD7-24474EC04B1B}"/>
              </a:ext>
            </a:extLst>
          </p:cNvPr>
          <p:cNvSpPr/>
          <p:nvPr/>
        </p:nvSpPr>
        <p:spPr>
          <a:xfrm>
            <a:off x="7483563" y="1435198"/>
            <a:ext cx="1462993" cy="91564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" name="Google Shape;221;g2fc545fc8b1_6_538">
            <a:extLst>
              <a:ext uri="{FF2B5EF4-FFF2-40B4-BE49-F238E27FC236}">
                <a16:creationId xmlns:a16="http://schemas.microsoft.com/office/drawing/2014/main" id="{477F62FC-6932-B64B-1A14-EE362DFF2D35}"/>
              </a:ext>
            </a:extLst>
          </p:cNvPr>
          <p:cNvSpPr/>
          <p:nvPr/>
        </p:nvSpPr>
        <p:spPr>
          <a:xfrm>
            <a:off x="2578478" y="4582143"/>
            <a:ext cx="4108072" cy="47331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065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3" grpId="1"/>
      <p:bldP spid="8" grpId="0" animBg="1"/>
      <p:bldP spid="8" grpId="1" animBg="1"/>
      <p:bldP spid="5" grpId="0" animBg="1"/>
      <p:bldP spid="5" grpId="1" animBg="1"/>
      <p:bldP spid="7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DCCB4-E0BB-0499-86A7-6193B856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6D97B2B-60F6-241C-5867-8B444DFDF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063"/>
            <a:ext cx="12192000" cy="5460338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02BD9920-2F45-7BD0-A46C-839BC58D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[Summary] – </a:t>
            </a:r>
            <a:r>
              <a:rPr lang="zh-TW" altLang="zh-TW" dirty="0"/>
              <a:t>Clinical Data</a:t>
            </a:r>
            <a:endParaRPr lang="zh-TW" altLang="en-US" dirty="0"/>
          </a:p>
        </p:txBody>
      </p:sp>
      <p:sp>
        <p:nvSpPr>
          <p:cNvPr id="7" name="Google Shape;188;g2fc545fc8b1_6_591">
            <a:extLst>
              <a:ext uri="{FF2B5EF4-FFF2-40B4-BE49-F238E27FC236}">
                <a16:creationId xmlns:a16="http://schemas.microsoft.com/office/drawing/2014/main" id="{9ADE2603-51D9-84E1-AF8C-6C6D4F9EFCF6}"/>
              </a:ext>
            </a:extLst>
          </p:cNvPr>
          <p:cNvSpPr/>
          <p:nvPr/>
        </p:nvSpPr>
        <p:spPr>
          <a:xfrm>
            <a:off x="695665" y="1726420"/>
            <a:ext cx="766087" cy="3693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0D48142-AF8E-6991-075C-634708843043}"/>
              </a:ext>
            </a:extLst>
          </p:cNvPr>
          <p:cNvGrpSpPr/>
          <p:nvPr/>
        </p:nvGrpSpPr>
        <p:grpSpPr>
          <a:xfrm>
            <a:off x="8623259" y="860536"/>
            <a:ext cx="2543175" cy="1091411"/>
            <a:chOff x="9063512" y="939567"/>
            <a:chExt cx="2543175" cy="1091411"/>
          </a:xfrm>
        </p:grpSpPr>
        <p:sp>
          <p:nvSpPr>
            <p:cNvPr id="3" name="Google Shape;190;g2fc545fc8b1_6_591">
              <a:extLst>
                <a:ext uri="{FF2B5EF4-FFF2-40B4-BE49-F238E27FC236}">
                  <a16:creationId xmlns:a16="http://schemas.microsoft.com/office/drawing/2014/main" id="{BF642DA1-F109-B89D-79CB-8B018DBCB2DC}"/>
                </a:ext>
              </a:extLst>
            </p:cNvPr>
            <p:cNvSpPr/>
            <p:nvPr/>
          </p:nvSpPr>
          <p:spPr>
            <a:xfrm>
              <a:off x="9136278" y="939567"/>
              <a:ext cx="2293722" cy="369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TW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下載選取的變項欄位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89;g2fc545fc8b1_6_591">
              <a:extLst>
                <a:ext uri="{FF2B5EF4-FFF2-40B4-BE49-F238E27FC236}">
                  <a16:creationId xmlns:a16="http://schemas.microsoft.com/office/drawing/2014/main" id="{6A1C05AA-B6D8-6986-141E-7AACC97E1D5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63512" y="1377297"/>
              <a:ext cx="2543175" cy="390525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411"/>
                </a:srgbClr>
              </a:outerShdw>
            </a:effectLst>
          </p:spPr>
        </p:pic>
        <p:sp>
          <p:nvSpPr>
            <p:cNvPr id="6" name="Google Shape;188;g2fc545fc8b1_6_591">
              <a:extLst>
                <a:ext uri="{FF2B5EF4-FFF2-40B4-BE49-F238E27FC236}">
                  <a16:creationId xmlns:a16="http://schemas.microsoft.com/office/drawing/2014/main" id="{A716C205-D426-7F7B-8B4E-439A4AF49610}"/>
                </a:ext>
              </a:extLst>
            </p:cNvPr>
            <p:cNvSpPr/>
            <p:nvPr/>
          </p:nvSpPr>
          <p:spPr>
            <a:xfrm>
              <a:off x="10058028" y="1822178"/>
              <a:ext cx="255300" cy="208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66379F35-13A2-B7C3-3807-E5D3AC5F9D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367" t="749" b="93028"/>
          <a:stretch/>
        </p:blipFill>
        <p:spPr>
          <a:xfrm>
            <a:off x="10716372" y="1726420"/>
            <a:ext cx="632331" cy="2422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0CFB7D17-06E7-36D7-36A5-B39BCCE357DC}"/>
              </a:ext>
            </a:extLst>
          </p:cNvPr>
          <p:cNvGrpSpPr/>
          <p:nvPr/>
        </p:nvGrpSpPr>
        <p:grpSpPr>
          <a:xfrm>
            <a:off x="110900" y="2714625"/>
            <a:ext cx="5063896" cy="3367776"/>
            <a:chOff x="139475" y="3174538"/>
            <a:chExt cx="5063896" cy="3367776"/>
          </a:xfrm>
        </p:grpSpPr>
        <p:sp>
          <p:nvSpPr>
            <p:cNvPr id="18" name="Google Shape;188;g2fc545fc8b1_6_591">
              <a:extLst>
                <a:ext uri="{FF2B5EF4-FFF2-40B4-BE49-F238E27FC236}">
                  <a16:creationId xmlns:a16="http://schemas.microsoft.com/office/drawing/2014/main" id="{1012F4DD-9B37-36AC-EABE-EAB462B46F0A}"/>
                </a:ext>
              </a:extLst>
            </p:cNvPr>
            <p:cNvSpPr/>
            <p:nvPr/>
          </p:nvSpPr>
          <p:spPr>
            <a:xfrm>
              <a:off x="139475" y="3174538"/>
              <a:ext cx="766087" cy="336777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9" name="Google Shape;190;g2fc545fc8b1_6_591">
              <a:extLst>
                <a:ext uri="{FF2B5EF4-FFF2-40B4-BE49-F238E27FC236}">
                  <a16:creationId xmlns:a16="http://schemas.microsoft.com/office/drawing/2014/main" id="{C2296AAA-F7AF-CE7C-B279-8E4506C9F7A1}"/>
                </a:ext>
              </a:extLst>
            </p:cNvPr>
            <p:cNvSpPr/>
            <p:nvPr/>
          </p:nvSpPr>
          <p:spPr>
            <a:xfrm>
              <a:off x="1045037" y="4522132"/>
              <a:ext cx="4158334" cy="369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zh-TW" alt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點按藍字</a:t>
              </a:r>
              <a:r>
                <a:rPr lang="en-US" altLang="zh-TW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</a:t>
              </a:r>
              <a:r>
                <a:rPr lang="zh-TW" alt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，可查看病患詳細臨床資訊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8B7F62A2-107F-EA5F-CDC0-483DEAB7F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558" y="2020377"/>
            <a:ext cx="3607777" cy="4130454"/>
          </a:xfrm>
          <a:prstGeom prst="rect">
            <a:avLst/>
          </a:prstGeom>
        </p:spPr>
      </p:pic>
      <p:sp>
        <p:nvSpPr>
          <p:cNvPr id="10" name="Google Shape;188;g2fc545fc8b1_6_591">
            <a:extLst>
              <a:ext uri="{FF2B5EF4-FFF2-40B4-BE49-F238E27FC236}">
                <a16:creationId xmlns:a16="http://schemas.microsoft.com/office/drawing/2014/main" id="{C0B72FF8-23DF-68A2-EC86-E0C2CFE0B9A5}"/>
              </a:ext>
            </a:extLst>
          </p:cNvPr>
          <p:cNvSpPr/>
          <p:nvPr/>
        </p:nvSpPr>
        <p:spPr>
          <a:xfrm>
            <a:off x="110899" y="1298266"/>
            <a:ext cx="2756126" cy="3693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4947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5C5A1-FAD5-B208-A384-A1547890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744065A-869E-D10B-12C6-B346438C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[Summary] – </a:t>
            </a:r>
            <a:r>
              <a:rPr lang="zh-TW" altLang="zh-TW" dirty="0"/>
              <a:t>Clinical Data</a:t>
            </a:r>
            <a:r>
              <a:rPr lang="en-US" altLang="zh-TW" dirty="0"/>
              <a:t> :</a:t>
            </a:r>
            <a:r>
              <a:rPr lang="zh-TW" altLang="en-US" dirty="0"/>
              <a:t> 選</a:t>
            </a:r>
            <a:r>
              <a:rPr lang="en-US" altLang="zh-TW" dirty="0"/>
              <a:t> Patient</a:t>
            </a:r>
            <a:r>
              <a:rPr lang="zh-TW" altLang="en-US" dirty="0"/>
              <a:t> </a:t>
            </a:r>
            <a:r>
              <a:rPr lang="en-US" altLang="zh-TW" dirty="0"/>
              <a:t>195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F6F84B-FCC2-9335-7F9C-D9CA6FF3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063"/>
            <a:ext cx="12192000" cy="5946699"/>
          </a:xfrm>
          <a:prstGeom prst="rect">
            <a:avLst/>
          </a:prstGeom>
        </p:spPr>
      </p:pic>
      <p:sp>
        <p:nvSpPr>
          <p:cNvPr id="3" name="Google Shape;278;g2fc545fc8b1_6_648">
            <a:extLst>
              <a:ext uri="{FF2B5EF4-FFF2-40B4-BE49-F238E27FC236}">
                <a16:creationId xmlns:a16="http://schemas.microsoft.com/office/drawing/2014/main" id="{EC013963-50A5-FBDF-4933-9C61F27209A7}"/>
              </a:ext>
            </a:extLst>
          </p:cNvPr>
          <p:cNvSpPr txBox="1"/>
          <p:nvPr/>
        </p:nvSpPr>
        <p:spPr>
          <a:xfrm>
            <a:off x="2310890" y="800025"/>
            <a:ext cx="3018900" cy="400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查看病患所有的臨床資訊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88;g2fc545fc8b1_6_591">
            <a:extLst>
              <a:ext uri="{FF2B5EF4-FFF2-40B4-BE49-F238E27FC236}">
                <a16:creationId xmlns:a16="http://schemas.microsoft.com/office/drawing/2014/main" id="{DE87921E-E71F-C3BE-30E1-D0F08DE9BF3B}"/>
              </a:ext>
            </a:extLst>
          </p:cNvPr>
          <p:cNvSpPr/>
          <p:nvPr/>
        </p:nvSpPr>
        <p:spPr>
          <a:xfrm>
            <a:off x="1333541" y="1000125"/>
            <a:ext cx="666709" cy="32626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9617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F239A-8DA8-CE0C-233D-131CDFE6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MVMD </a:t>
            </a:r>
            <a:r>
              <a:rPr lang="zh-TW" altLang="en-US" dirty="0"/>
              <a:t>平台特色與優勢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B4D8441-CFA7-6FD4-85C3-96BBD7D2A7B7}"/>
              </a:ext>
            </a:extLst>
          </p:cNvPr>
          <p:cNvSpPr/>
          <p:nvPr/>
        </p:nvSpPr>
        <p:spPr>
          <a:xfrm>
            <a:off x="1095374" y="1044455"/>
            <a:ext cx="4536000" cy="2448000"/>
          </a:xfrm>
          <a:prstGeom prst="roundRect">
            <a:avLst/>
          </a:prstGeom>
          <a:noFill/>
          <a:ln w="28575">
            <a:solidFill>
              <a:srgbClr val="A6CD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A28FFDB-7345-CC2D-26C0-6BB9ED3139E8}"/>
              </a:ext>
            </a:extLst>
          </p:cNvPr>
          <p:cNvSpPr/>
          <p:nvPr/>
        </p:nvSpPr>
        <p:spPr>
          <a:xfrm>
            <a:off x="6638926" y="3848098"/>
            <a:ext cx="4536000" cy="2448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ADB669B-B651-8837-3A36-6C600CB385E0}"/>
              </a:ext>
            </a:extLst>
          </p:cNvPr>
          <p:cNvSpPr/>
          <p:nvPr/>
        </p:nvSpPr>
        <p:spPr>
          <a:xfrm>
            <a:off x="1095374" y="3848099"/>
            <a:ext cx="4536000" cy="2448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B03017A-5D05-A2F3-BA2D-4C9E37849803}"/>
              </a:ext>
            </a:extLst>
          </p:cNvPr>
          <p:cNvSpPr/>
          <p:nvPr/>
        </p:nvSpPr>
        <p:spPr>
          <a:xfrm>
            <a:off x="6638926" y="1044455"/>
            <a:ext cx="4536000" cy="24480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8FA51A6-38D3-6C1D-0756-DF7C454DEB55}"/>
              </a:ext>
            </a:extLst>
          </p:cNvPr>
          <p:cNvSpPr txBox="1"/>
          <p:nvPr/>
        </p:nvSpPr>
        <p:spPr>
          <a:xfrm>
            <a:off x="1277399" y="1265584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互動式視覺化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快速掌握研究母體、變項分布與資料完整度，直觀了解資料全貌。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8C9D154-C9DC-63A3-56F0-33BC2708F2FF}"/>
              </a:ext>
            </a:extLst>
          </p:cNvPr>
          <p:cNvSpPr txBox="1"/>
          <p:nvPr/>
        </p:nvSpPr>
        <p:spPr>
          <a:xfrm>
            <a:off x="6773326" y="400687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資料匯出與個案檢視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可下載篩選後的欄位及資料，並檢視單一病患完整臨床資訊。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601CF7A-001D-B7AE-6BF6-70AC5B56C084}"/>
              </a:ext>
            </a:extLst>
          </p:cNvPr>
          <p:cNvSpPr txBox="1"/>
          <p:nvPr/>
        </p:nvSpPr>
        <p:spPr>
          <a:xfrm>
            <a:off x="1190624" y="3933323"/>
            <a:ext cx="4440750" cy="2340435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提供即時分析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支援即時之分組比較、相關性分析、存活分析，並可指定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control group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及顯示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landmark survival probability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4BC27F3-861B-506E-0574-3D126496A788}"/>
              </a:ext>
            </a:extLst>
          </p:cNvPr>
          <p:cNvSpPr txBox="1"/>
          <p:nvPr/>
        </p:nvSpPr>
        <p:spPr>
          <a:xfrm>
            <a:off x="6773326" y="121373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即時篩選連動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依研究需求篩選病患族群，圖表、統計數據與資料同步更新。</a:t>
            </a:r>
          </a:p>
        </p:txBody>
      </p:sp>
    </p:spTree>
    <p:extLst>
      <p:ext uri="{BB962C8B-B14F-4D97-AF65-F5344CB8AC3E}">
        <p14:creationId xmlns:p14="http://schemas.microsoft.com/office/powerpoint/2010/main" val="85788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9E27B-8917-4F78-8766-E063965A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MVMD</a:t>
            </a:r>
            <a:r>
              <a:rPr lang="zh-TW" altLang="en-US" dirty="0"/>
              <a:t>臨床資料操作指南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B0243B-4D01-447F-94B0-BCB548B8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MVMD </a:t>
            </a:r>
            <a:r>
              <a:rPr lang="zh-TW" altLang="en-US" dirty="0"/>
              <a:t>多維視覺化醫學資料庫平臺介紹</a:t>
            </a:r>
            <a:endParaRPr lang="zh-TW" altLang="en-US" sz="2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C254B1-E8C8-4EE3-BB3C-628FE4CC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8" y="968686"/>
            <a:ext cx="4478236" cy="51854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800" dirty="0"/>
              <a:t>亞環</a:t>
            </a:r>
            <a:r>
              <a:rPr lang="en-US" altLang="zh-TW" sz="1800" dirty="0"/>
              <a:t>MVMD</a:t>
            </a:r>
            <a:r>
              <a:rPr lang="zh-TW" altLang="en-US" sz="1800" dirty="0"/>
              <a:t> </a:t>
            </a:r>
            <a:r>
              <a:rPr lang="en-US" altLang="zh-TW" sz="1800" dirty="0"/>
              <a:t>(Multi-dimensional Visualizing Medical Database)</a:t>
            </a:r>
            <a:r>
              <a:rPr lang="zh-TW" altLang="en-US" sz="1800" dirty="0"/>
              <a:t>，自</a:t>
            </a:r>
            <a:r>
              <a:rPr lang="en-US" altLang="zh-TW" sz="1800" dirty="0"/>
              <a:t>2023.05</a:t>
            </a:r>
            <a:r>
              <a:rPr lang="zh-TW" altLang="en-US" sz="1800" dirty="0"/>
              <a:t>開發迄今，主攻專病庫並</a:t>
            </a:r>
            <a:r>
              <a:rPr lang="zh-TW" altLang="en-US" sz="1800" dirty="0">
                <a:solidFill>
                  <a:srgbClr val="0000FF"/>
                </a:solidFill>
              </a:rPr>
              <a:t>加上視覺化平臺</a:t>
            </a:r>
            <a:r>
              <a:rPr lang="zh-TW" altLang="en-US" sz="1800" dirty="0"/>
              <a:t>的呈現及運用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800" dirty="0"/>
              <a:t>累積</a:t>
            </a:r>
            <a:r>
              <a:rPr lang="en-US" altLang="zh-TW" sz="1800" dirty="0">
                <a:solidFill>
                  <a:srgbClr val="0000FF"/>
                </a:solidFill>
              </a:rPr>
              <a:t>60</a:t>
            </a:r>
            <a:r>
              <a:rPr lang="zh-TW" altLang="en-US" sz="1800" dirty="0">
                <a:solidFill>
                  <a:srgbClr val="0000FF"/>
                </a:solidFill>
              </a:rPr>
              <a:t>案以上</a:t>
            </a:r>
            <a:r>
              <a:rPr lang="zh-TW" altLang="en-US" sz="1800" dirty="0"/>
              <a:t>疾病主題庫建庫經驗，</a:t>
            </a:r>
            <a:r>
              <a:rPr lang="zh-TW" altLang="en-US" sz="1800" dirty="0">
                <a:solidFill>
                  <a:srgbClr val="0000FF"/>
                </a:solidFill>
              </a:rPr>
              <a:t>科別</a:t>
            </a:r>
            <a:r>
              <a:rPr lang="zh-TW" altLang="en-US" sz="1800" dirty="0"/>
              <a:t>包括</a:t>
            </a:r>
            <a:r>
              <a:rPr lang="en-US" altLang="zh-TW" sz="1800" dirty="0"/>
              <a:t>:</a:t>
            </a:r>
            <a:r>
              <a:rPr lang="zh-TW" altLang="en-US" sz="1800" dirty="0"/>
              <a:t> 腫瘤內科、乳房外科、神經科、腎臟科、複健科、骨科、泌尿科、感染科、麻醉科、牙科、家醫科、婦產科、兒科、職業醫學科、營養科</a:t>
            </a:r>
            <a:r>
              <a:rPr lang="en-US" altLang="zh-TW" sz="1800" dirty="0"/>
              <a:t>…</a:t>
            </a:r>
            <a:r>
              <a:rPr lang="zh-TW" altLang="en-US" sz="1800" dirty="0"/>
              <a:t>等 </a:t>
            </a:r>
            <a:endParaRPr lang="en-US" altLang="zh-TW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800" dirty="0">
                <a:solidFill>
                  <a:srgbClr val="0000FF"/>
                </a:solidFill>
              </a:rPr>
              <a:t>疾病</a:t>
            </a:r>
            <a:r>
              <a:rPr lang="zh-TW" altLang="en-US" sz="1800" dirty="0"/>
              <a:t>包括</a:t>
            </a:r>
            <a:r>
              <a:rPr lang="en-US" altLang="zh-TW" sz="1800" dirty="0"/>
              <a:t>:</a:t>
            </a:r>
            <a:r>
              <a:rPr lang="zh-TW" altLang="en-US" sz="1800" dirty="0"/>
              <a:t> 腦下垂體腫瘤、乳癌、胰臟癌、肝癌、腦卒中、糖尿病、透析衰弱、智力和發育障礙、阿茲海默、人工生殖技術</a:t>
            </a:r>
            <a:r>
              <a:rPr lang="en-US" altLang="zh-TW" sz="1800" dirty="0"/>
              <a:t>…</a:t>
            </a:r>
            <a:r>
              <a:rPr lang="zh-TW" altLang="en-US" sz="1800" dirty="0"/>
              <a:t>等</a:t>
            </a:r>
            <a:endParaRPr lang="en-US" altLang="zh-TW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800" dirty="0">
                <a:solidFill>
                  <a:srgbClr val="0000FF"/>
                </a:solidFill>
              </a:rPr>
              <a:t>資料</a:t>
            </a:r>
            <a:r>
              <a:rPr lang="zh-TW" altLang="en-US" sz="1800" dirty="0"/>
              <a:t>來源，除了醫師提供資料外，尚有：</a:t>
            </a:r>
            <a:r>
              <a:rPr lang="en-US" altLang="zh-TW" sz="1800" dirty="0"/>
              <a:t>SEER</a:t>
            </a:r>
            <a:r>
              <a:rPr lang="zh-TW" altLang="en-US" sz="1800" dirty="0"/>
              <a:t>、</a:t>
            </a:r>
            <a:r>
              <a:rPr lang="en-US" altLang="zh-TW" sz="1800" dirty="0">
                <a:solidFill>
                  <a:srgbClr val="0000FF"/>
                </a:solidFill>
              </a:rPr>
              <a:t>MIMIC-IV</a:t>
            </a:r>
            <a:r>
              <a:rPr lang="zh-TW" altLang="en-US" sz="1800" dirty="0"/>
              <a:t>、</a:t>
            </a:r>
            <a:r>
              <a:rPr lang="en-US" altLang="zh-TW" sz="1800" dirty="0"/>
              <a:t>HCUP</a:t>
            </a:r>
            <a:r>
              <a:rPr lang="zh-TW" altLang="en-US" sz="1800" dirty="0"/>
              <a:t> </a:t>
            </a:r>
            <a:r>
              <a:rPr lang="en-US" altLang="zh-TW" sz="1800" dirty="0"/>
              <a:t>NIS/NRD</a:t>
            </a:r>
            <a:r>
              <a:rPr lang="zh-TW" altLang="en-US" sz="1800" dirty="0"/>
              <a:t>、</a:t>
            </a:r>
            <a:r>
              <a:rPr lang="en-US" altLang="zh-TW" sz="1800" dirty="0"/>
              <a:t>NHANES...</a:t>
            </a:r>
            <a:r>
              <a:rPr lang="zh-TW" altLang="en-US" sz="1800" dirty="0"/>
              <a:t>等資料庫</a:t>
            </a:r>
            <a:endParaRPr lang="en-US" altLang="zh-TW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1800" dirty="0"/>
              <a:t>2025 </a:t>
            </a:r>
            <a:r>
              <a:rPr lang="zh-TW" altLang="en-US" sz="1800" dirty="0"/>
              <a:t>開始導入</a:t>
            </a:r>
            <a:r>
              <a:rPr lang="zh-TW" altLang="en-US" sz="1800" dirty="0">
                <a:solidFill>
                  <a:srgbClr val="0000FF"/>
                </a:solidFill>
              </a:rPr>
              <a:t>基因、影像</a:t>
            </a:r>
            <a:r>
              <a:rPr lang="zh-TW" altLang="en-US" sz="1800" dirty="0"/>
              <a:t>建庫</a:t>
            </a:r>
            <a:endParaRPr lang="en-US" altLang="zh-TW" sz="1800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BA3275BF-72AB-414B-A8E4-E78D5DAB94D7}"/>
              </a:ext>
            </a:extLst>
          </p:cNvPr>
          <p:cNvGrpSpPr/>
          <p:nvPr/>
        </p:nvGrpSpPr>
        <p:grpSpPr>
          <a:xfrm>
            <a:off x="4561845" y="575699"/>
            <a:ext cx="7316966" cy="2125447"/>
            <a:chOff x="4561845" y="575699"/>
            <a:chExt cx="7316966" cy="212544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A61A9D9-94FB-4658-A578-FCDC7B6F0DE6}"/>
                </a:ext>
              </a:extLst>
            </p:cNvPr>
            <p:cNvSpPr/>
            <p:nvPr/>
          </p:nvSpPr>
          <p:spPr>
            <a:xfrm>
              <a:off x="4583238" y="596896"/>
              <a:ext cx="7295573" cy="210425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1A79F70-75A8-4B3B-8354-B5F8C776F686}"/>
                </a:ext>
              </a:extLst>
            </p:cNvPr>
            <p:cNvSpPr/>
            <p:nvPr/>
          </p:nvSpPr>
          <p:spPr>
            <a:xfrm>
              <a:off x="4583238" y="971865"/>
              <a:ext cx="262796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&lt;&lt;Summary&gt;&gt; Description &amp; Screen study population &amp; Correlation analysis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252B775-B06F-4798-B0D5-EF79DBCC2423}"/>
                </a:ext>
              </a:extLst>
            </p:cNvPr>
            <p:cNvSpPr/>
            <p:nvPr/>
          </p:nvSpPr>
          <p:spPr>
            <a:xfrm>
              <a:off x="4561845" y="575699"/>
              <a:ext cx="13484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模組包含</a:t>
              </a:r>
              <a:r>
                <a:rPr lang="en-US" altLang="zh-TW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: </a:t>
              </a:r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0BCD826-1A3F-4465-967B-B0B0E21D9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218"/>
            <a:stretch/>
          </p:blipFill>
          <p:spPr>
            <a:xfrm>
              <a:off x="7204361" y="676994"/>
              <a:ext cx="2627969" cy="1919373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45C3565-4053-4F45-97EC-D6E61625D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74504" y="889733"/>
              <a:ext cx="1899305" cy="1690381"/>
            </a:xfrm>
            <a:prstGeom prst="rect">
              <a:avLst/>
            </a:prstGeom>
          </p:spPr>
        </p:pic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8D1B9AC5-07BB-4933-81EA-1506136A5B43}"/>
              </a:ext>
            </a:extLst>
          </p:cNvPr>
          <p:cNvGrpSpPr/>
          <p:nvPr/>
        </p:nvGrpSpPr>
        <p:grpSpPr>
          <a:xfrm>
            <a:off x="4583238" y="2705155"/>
            <a:ext cx="7295573" cy="2112020"/>
            <a:chOff x="4570234" y="2705155"/>
            <a:chExt cx="7295573" cy="211202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1B0C9B8-ACEB-432F-86EB-14D153192082}"/>
                </a:ext>
              </a:extLst>
            </p:cNvPr>
            <p:cNvSpPr/>
            <p:nvPr/>
          </p:nvSpPr>
          <p:spPr>
            <a:xfrm>
              <a:off x="4570234" y="2712925"/>
              <a:ext cx="7295573" cy="2104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EE013F2-FCAD-47B5-9DF9-3A8E162EA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7986" y="2899628"/>
              <a:ext cx="2564609" cy="180098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42D2D0A-4107-4B72-952E-1DF0B64BF79D}"/>
                </a:ext>
              </a:extLst>
            </p:cNvPr>
            <p:cNvSpPr/>
            <p:nvPr/>
          </p:nvSpPr>
          <p:spPr>
            <a:xfrm>
              <a:off x="8705996" y="2705155"/>
              <a:ext cx="30548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&lt;&lt;Analysis&gt;&gt;</a:t>
              </a:r>
            </a:p>
            <a:p>
              <a:r>
                <a:rPr lang="en-US" altLang="zh-TW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Comparison &amp; Survival</a:t>
              </a: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876B020-C43C-4D48-8F37-9817155FF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3389"/>
            <a:stretch/>
          </p:blipFill>
          <p:spPr>
            <a:xfrm>
              <a:off x="7375377" y="2899679"/>
              <a:ext cx="1107920" cy="1804188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952E802-A4DA-4C35-B608-679A14E2C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4315"/>
            <a:stretch/>
          </p:blipFill>
          <p:spPr>
            <a:xfrm>
              <a:off x="8705996" y="3411244"/>
              <a:ext cx="2360935" cy="1306960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9E39D3F3-4D4B-4358-9BBD-071A8C8A667C}"/>
              </a:ext>
            </a:extLst>
          </p:cNvPr>
          <p:cNvGrpSpPr/>
          <p:nvPr/>
        </p:nvGrpSpPr>
        <p:grpSpPr>
          <a:xfrm>
            <a:off x="4574849" y="4817175"/>
            <a:ext cx="7303962" cy="2104250"/>
            <a:chOff x="4561845" y="4817175"/>
            <a:chExt cx="7303962" cy="210425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91FC32E-3E85-4152-9732-DCFCE12343B4}"/>
                </a:ext>
              </a:extLst>
            </p:cNvPr>
            <p:cNvSpPr/>
            <p:nvPr/>
          </p:nvSpPr>
          <p:spPr>
            <a:xfrm>
              <a:off x="4570234" y="4817175"/>
              <a:ext cx="7295573" cy="210425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3ED64BF-934E-40E4-8F2E-DF74290A6515}"/>
                </a:ext>
              </a:extLst>
            </p:cNvPr>
            <p:cNvSpPr/>
            <p:nvPr/>
          </p:nvSpPr>
          <p:spPr>
            <a:xfrm>
              <a:off x="4561845" y="4828954"/>
              <a:ext cx="294037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&lt;&lt;Timeline&gt;&gt; </a:t>
              </a:r>
            </a:p>
            <a:p>
              <a:r>
                <a:rPr lang="en-US" altLang="zh-TW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Clinical data for each one</a:t>
              </a:r>
            </a:p>
            <a:p>
              <a:endPara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35E13CA-3280-48A4-BA47-986B6FEF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7737" y="4893019"/>
              <a:ext cx="3671205" cy="2003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6A70E-99F4-E46C-98BC-8FA0C8903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B78464-AFE8-538A-A1D2-0ACFAD41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[Summary]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901EBFF-AF3F-530F-29FF-E847F32E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063"/>
            <a:ext cx="12176367" cy="585797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3D98F4-8AFD-4B28-3B7D-A76F4058C90B}"/>
              </a:ext>
            </a:extLst>
          </p:cNvPr>
          <p:cNvSpPr/>
          <p:nvPr/>
        </p:nvSpPr>
        <p:spPr>
          <a:xfrm>
            <a:off x="15633" y="952500"/>
            <a:ext cx="711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1" name="接點: 肘形 20">
            <a:extLst>
              <a:ext uri="{FF2B5EF4-FFF2-40B4-BE49-F238E27FC236}">
                <a16:creationId xmlns:a16="http://schemas.microsoft.com/office/drawing/2014/main" id="{813014ED-EFE8-5B0A-4469-227041507801}"/>
              </a:ext>
            </a:extLst>
          </p:cNvPr>
          <p:cNvCxnSpPr>
            <a:cxnSpLocks/>
          </p:cNvCxnSpPr>
          <p:nvPr/>
        </p:nvCxnSpPr>
        <p:spPr>
          <a:xfrm>
            <a:off x="7240797" y="1033512"/>
            <a:ext cx="356313" cy="275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8;g2fc545fc8b1_6_483">
            <a:extLst>
              <a:ext uri="{FF2B5EF4-FFF2-40B4-BE49-F238E27FC236}">
                <a16:creationId xmlns:a16="http://schemas.microsoft.com/office/drawing/2014/main" id="{E3E4147B-4586-3CC1-605D-50A1CB29461D}"/>
              </a:ext>
            </a:extLst>
          </p:cNvPr>
          <p:cNvSpPr txBox="1"/>
          <p:nvPr/>
        </p:nvSpPr>
        <p:spPr>
          <a:xfrm>
            <a:off x="6506899" y="725776"/>
            <a:ext cx="1640090" cy="307736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目前分析母體人數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8E28F5EA-6CB0-489E-AD8D-897231CB1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5" y="1658964"/>
            <a:ext cx="3134383" cy="1190985"/>
          </a:xfrm>
          <a:prstGeom prst="rect">
            <a:avLst/>
          </a:prstGeom>
        </p:spPr>
      </p:pic>
      <p:sp>
        <p:nvSpPr>
          <p:cNvPr id="5" name="Google Shape;148;g2fc545fc8b1_6_483">
            <a:extLst>
              <a:ext uri="{FF2B5EF4-FFF2-40B4-BE49-F238E27FC236}">
                <a16:creationId xmlns:a16="http://schemas.microsoft.com/office/drawing/2014/main" id="{33D93865-5AB7-6249-C05A-785A6C776976}"/>
              </a:ext>
            </a:extLst>
          </p:cNvPr>
          <p:cNvSpPr txBox="1"/>
          <p:nvPr/>
        </p:nvSpPr>
        <p:spPr>
          <a:xfrm>
            <a:off x="9159021" y="2723013"/>
            <a:ext cx="2651980" cy="52318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點選圖表可呈現變項完整名稱、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值及百分比。</a:t>
            </a:r>
            <a:endParaRPr sz="1400" dirty="0"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</p:txBody>
      </p:sp>
      <p:cxnSp>
        <p:nvCxnSpPr>
          <p:cNvPr id="31" name="接點: 肘形 20">
            <a:extLst>
              <a:ext uri="{FF2B5EF4-FFF2-40B4-BE49-F238E27FC236}">
                <a16:creationId xmlns:a16="http://schemas.microsoft.com/office/drawing/2014/main" id="{FCFF20A5-CD52-D175-F917-5C65BC95AEC6}"/>
              </a:ext>
            </a:extLst>
          </p:cNvPr>
          <p:cNvCxnSpPr>
            <a:cxnSpLocks/>
            <a:stCxn id="30" idx="1"/>
            <a:endCxn id="3" idx="3"/>
          </p:cNvCxnSpPr>
          <p:nvPr/>
        </p:nvCxnSpPr>
        <p:spPr>
          <a:xfrm flipH="1">
            <a:off x="726833" y="1103432"/>
            <a:ext cx="711200" cy="1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148;g2fc545fc8b1_6_483">
            <a:extLst>
              <a:ext uri="{FF2B5EF4-FFF2-40B4-BE49-F238E27FC236}">
                <a16:creationId xmlns:a16="http://schemas.microsoft.com/office/drawing/2014/main" id="{E98FF989-C0F6-8849-F5B2-2FD250DFB8A0}"/>
              </a:ext>
            </a:extLst>
          </p:cNvPr>
          <p:cNvSpPr txBox="1"/>
          <p:nvPr/>
        </p:nvSpPr>
        <p:spPr>
          <a:xfrm>
            <a:off x="1438033" y="949564"/>
            <a:ext cx="1640090" cy="307736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目前使用之主題庫</a:t>
            </a:r>
          </a:p>
        </p:txBody>
      </p:sp>
      <p:sp>
        <p:nvSpPr>
          <p:cNvPr id="35" name="Google Shape;160;g2fc545fc8b1_6_492">
            <a:extLst>
              <a:ext uri="{FF2B5EF4-FFF2-40B4-BE49-F238E27FC236}">
                <a16:creationId xmlns:a16="http://schemas.microsoft.com/office/drawing/2014/main" id="{B9ED3C08-4656-E912-B23C-F124A70469F3}"/>
              </a:ext>
            </a:extLst>
          </p:cNvPr>
          <p:cNvSpPr/>
          <p:nvPr/>
        </p:nvSpPr>
        <p:spPr>
          <a:xfrm>
            <a:off x="7642164" y="1278312"/>
            <a:ext cx="1640091" cy="24599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068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5" grpId="0" animBg="1"/>
      <p:bldP spid="30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F4EF2FB-9CDA-46BC-A3D8-31AD1C91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66" y="15638"/>
            <a:ext cx="8593320" cy="606425"/>
          </a:xfrm>
        </p:spPr>
        <p:txBody>
          <a:bodyPr/>
          <a:lstStyle/>
          <a:p>
            <a:r>
              <a:rPr lang="en-US" altLang="zh-TW" dirty="0"/>
              <a:t>[Summary]</a:t>
            </a:r>
            <a:endParaRPr lang="zh-TW" altLang="en-US" dirty="0"/>
          </a:p>
        </p:txBody>
      </p:sp>
      <p:sp>
        <p:nvSpPr>
          <p:cNvPr id="3" name="Google Shape;158;g2fc545fc8b1_6_492">
            <a:extLst>
              <a:ext uri="{FF2B5EF4-FFF2-40B4-BE49-F238E27FC236}">
                <a16:creationId xmlns:a16="http://schemas.microsoft.com/office/drawing/2014/main" id="{6C7C204A-0694-B454-790A-A3193B80CBD5}"/>
              </a:ext>
            </a:extLst>
          </p:cNvPr>
          <p:cNvSpPr txBox="1"/>
          <p:nvPr/>
        </p:nvSpPr>
        <p:spPr>
          <a:xfrm>
            <a:off x="2261986" y="5908208"/>
            <a:ext cx="2859806" cy="33851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可勾選欲呈現於介面上的變項</a:t>
            </a:r>
            <a:endParaRPr sz="1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pic>
        <p:nvPicPr>
          <p:cNvPr id="8" name="Google Shape;161;g2fc545fc8b1_6_492">
            <a:extLst>
              <a:ext uri="{FF2B5EF4-FFF2-40B4-BE49-F238E27FC236}">
                <a16:creationId xmlns:a16="http://schemas.microsoft.com/office/drawing/2014/main" id="{6222D495-2E6F-5376-A79C-82FBD8164C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049" y="732848"/>
            <a:ext cx="1486718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8CAA7D8-6F57-541B-5AD1-439C8BA36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071" y="1339273"/>
            <a:ext cx="4029637" cy="4486901"/>
          </a:xfrm>
          <a:prstGeom prst="rect">
            <a:avLst/>
          </a:prstGeom>
        </p:spPr>
      </p:pic>
      <p:sp>
        <p:nvSpPr>
          <p:cNvPr id="5" name="Google Shape;160;g2fc545fc8b1_6_492">
            <a:extLst>
              <a:ext uri="{FF2B5EF4-FFF2-40B4-BE49-F238E27FC236}">
                <a16:creationId xmlns:a16="http://schemas.microsoft.com/office/drawing/2014/main" id="{14BC3353-837D-CFBF-ACC1-E6E1614DC83D}"/>
              </a:ext>
            </a:extLst>
          </p:cNvPr>
          <p:cNvSpPr/>
          <p:nvPr/>
        </p:nvSpPr>
        <p:spPr>
          <a:xfrm>
            <a:off x="1866900" y="1804960"/>
            <a:ext cx="1666876" cy="33851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159;g2fc545fc8b1_6_492">
            <a:extLst>
              <a:ext uri="{FF2B5EF4-FFF2-40B4-BE49-F238E27FC236}">
                <a16:creationId xmlns:a16="http://schemas.microsoft.com/office/drawing/2014/main" id="{C79569FC-09FF-CEB1-4EBE-4AFAA602FBB6}"/>
              </a:ext>
            </a:extLst>
          </p:cNvPr>
          <p:cNvSpPr txBox="1"/>
          <p:nvPr/>
        </p:nvSpPr>
        <p:spPr>
          <a:xfrm>
            <a:off x="3452408" y="1221276"/>
            <a:ext cx="2911218" cy="33851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altLang="zh-TW" sz="1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Select all </a:t>
            </a:r>
            <a:r>
              <a:rPr lang="zh-TW" altLang="en-US" sz="16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可</a:t>
            </a:r>
            <a:r>
              <a:rPr lang="zh-TW" sz="16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選擇</a:t>
            </a:r>
            <a:r>
              <a:rPr lang="zh-TW" altLang="en-US" sz="16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呈現</a:t>
            </a:r>
            <a:r>
              <a:rPr lang="zh-TW" sz="16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全部變項</a:t>
            </a:r>
            <a:endParaRPr sz="16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66051F2-A5C3-C31E-7B6F-22ACE31E0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294" y="1339273"/>
            <a:ext cx="3982006" cy="4420217"/>
          </a:xfrm>
          <a:prstGeom prst="rect">
            <a:avLst/>
          </a:prstGeom>
        </p:spPr>
      </p:pic>
      <p:sp>
        <p:nvSpPr>
          <p:cNvPr id="9" name="Google Shape;159;g2fc545fc8b1_6_492">
            <a:extLst>
              <a:ext uri="{FF2B5EF4-FFF2-40B4-BE49-F238E27FC236}">
                <a16:creationId xmlns:a16="http://schemas.microsoft.com/office/drawing/2014/main" id="{26E4539C-7685-5EEC-52CE-FD43A3B10052}"/>
              </a:ext>
            </a:extLst>
          </p:cNvPr>
          <p:cNvSpPr txBox="1"/>
          <p:nvPr/>
        </p:nvSpPr>
        <p:spPr>
          <a:xfrm>
            <a:off x="6372810" y="5905073"/>
            <a:ext cx="4094490" cy="33851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TW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變項</a:t>
            </a: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在列表是</a:t>
            </a:r>
            <a:r>
              <a:rPr lang="zh-TW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依資料完整度</a:t>
            </a: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、字母順序</a:t>
            </a:r>
            <a:r>
              <a:rPr lang="zh-TW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排序</a:t>
            </a:r>
            <a:endParaRPr sz="1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0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6629-738D-D70A-D0BA-BFA900AE6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42DF1AD-6686-365B-BF32-09F580EB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[Summary]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458F93-7EE9-8293-5B89-1E53B3F7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063"/>
            <a:ext cx="11570725" cy="5939437"/>
          </a:xfrm>
          <a:prstGeom prst="rect">
            <a:avLst/>
          </a:prstGeom>
        </p:spPr>
      </p:pic>
      <p:sp>
        <p:nvSpPr>
          <p:cNvPr id="5" name="Google Shape;160;g2fc545fc8b1_6_492">
            <a:extLst>
              <a:ext uri="{FF2B5EF4-FFF2-40B4-BE49-F238E27FC236}">
                <a16:creationId xmlns:a16="http://schemas.microsoft.com/office/drawing/2014/main" id="{7CEFDA5C-86C3-B857-6769-5209D15BE716}"/>
              </a:ext>
            </a:extLst>
          </p:cNvPr>
          <p:cNvSpPr/>
          <p:nvPr/>
        </p:nvSpPr>
        <p:spPr>
          <a:xfrm>
            <a:off x="10302619" y="1228488"/>
            <a:ext cx="506627" cy="33376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54BF2F5-9061-321A-7CEF-650C341F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873" y="1640820"/>
            <a:ext cx="3029373" cy="2381582"/>
          </a:xfrm>
          <a:prstGeom prst="rect">
            <a:avLst/>
          </a:prstGeom>
        </p:spPr>
      </p:pic>
      <p:sp>
        <p:nvSpPr>
          <p:cNvPr id="16" name="Google Shape;160;g2fc545fc8b1_6_492">
            <a:extLst>
              <a:ext uri="{FF2B5EF4-FFF2-40B4-BE49-F238E27FC236}">
                <a16:creationId xmlns:a16="http://schemas.microsoft.com/office/drawing/2014/main" id="{04DE80BB-70C2-6777-B885-689C8ADD690D}"/>
              </a:ext>
            </a:extLst>
          </p:cNvPr>
          <p:cNvSpPr/>
          <p:nvPr/>
        </p:nvSpPr>
        <p:spPr>
          <a:xfrm>
            <a:off x="9591971" y="2072641"/>
            <a:ext cx="809329" cy="23660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E6CD64C-75F7-7D11-2603-60CFCFB16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760" y="2701703"/>
            <a:ext cx="3791479" cy="3286584"/>
          </a:xfrm>
          <a:prstGeom prst="rect">
            <a:avLst/>
          </a:prstGeom>
        </p:spPr>
      </p:pic>
      <p:sp>
        <p:nvSpPr>
          <p:cNvPr id="6" name="Google Shape;170;g2fc545fc8b1_6_501">
            <a:extLst>
              <a:ext uri="{FF2B5EF4-FFF2-40B4-BE49-F238E27FC236}">
                <a16:creationId xmlns:a16="http://schemas.microsoft.com/office/drawing/2014/main" id="{F6AF6239-FC90-3121-ACDE-C894D19E4E3E}"/>
              </a:ext>
            </a:extLst>
          </p:cNvPr>
          <p:cNvSpPr txBox="1"/>
          <p:nvPr/>
        </p:nvSpPr>
        <p:spPr>
          <a:xfrm>
            <a:off x="6987684" y="5217180"/>
            <a:ext cx="5015596" cy="1077178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zh-TW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Charts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 → </a:t>
            </a:r>
            <a:r>
              <a:rPr lang="zh-TW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X vs Y: </a:t>
            </a:r>
            <a:endParaRPr lang="en-US" altLang="zh-TW" sz="1600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  <a:p>
            <a:pPr lvl="0">
              <a:buClr>
                <a:srgbClr val="000000"/>
              </a:buClr>
              <a:buSzPts val="1300"/>
            </a:pP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可選擇欲分析之兩個變項繪製散佈圖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Scatter Plot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並提供相關係數及 </a:t>
            </a:r>
            <a:r>
              <a:rPr lang="en-US" altLang="zh-TW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p-value</a:t>
            </a: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，協助使用者初步評估變項間的相關性</a:t>
            </a:r>
            <a:endParaRPr sz="1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3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FE95-AD8B-F893-F3B8-D3F4262EE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F172710-926D-8809-A54B-32FE3F59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[Summary]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2CB6881-3A64-8D2D-BD40-5C6EF8475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2063"/>
            <a:ext cx="12192001" cy="6017024"/>
          </a:xfrm>
          <a:prstGeom prst="rect">
            <a:avLst/>
          </a:prstGeom>
        </p:spPr>
      </p:pic>
      <p:sp>
        <p:nvSpPr>
          <p:cNvPr id="16" name="Google Shape;160;g2fc545fc8b1_6_492">
            <a:extLst>
              <a:ext uri="{FF2B5EF4-FFF2-40B4-BE49-F238E27FC236}">
                <a16:creationId xmlns:a16="http://schemas.microsoft.com/office/drawing/2014/main" id="{C43491AB-DF70-6BCD-85F0-CCAB473C804D}"/>
              </a:ext>
            </a:extLst>
          </p:cNvPr>
          <p:cNvSpPr/>
          <p:nvPr/>
        </p:nvSpPr>
        <p:spPr>
          <a:xfrm>
            <a:off x="1314450" y="1976410"/>
            <a:ext cx="3400425" cy="10239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022139F-1541-FDD4-3D64-073D43BF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971" y="3090629"/>
            <a:ext cx="3820058" cy="3343742"/>
          </a:xfrm>
          <a:prstGeom prst="rect">
            <a:avLst/>
          </a:prstGeom>
        </p:spPr>
      </p:pic>
      <p:sp>
        <p:nvSpPr>
          <p:cNvPr id="19" name="Google Shape;160;g2fc545fc8b1_6_492">
            <a:extLst>
              <a:ext uri="{FF2B5EF4-FFF2-40B4-BE49-F238E27FC236}">
                <a16:creationId xmlns:a16="http://schemas.microsoft.com/office/drawing/2014/main" id="{1069D3E6-A7C9-11F2-1792-2C315BB4200A}"/>
              </a:ext>
            </a:extLst>
          </p:cNvPr>
          <p:cNvSpPr/>
          <p:nvPr/>
        </p:nvSpPr>
        <p:spPr>
          <a:xfrm>
            <a:off x="76201" y="1228488"/>
            <a:ext cx="2857500" cy="28598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" name="Google Shape;170;g2fc545fc8b1_6_501">
            <a:extLst>
              <a:ext uri="{FF2B5EF4-FFF2-40B4-BE49-F238E27FC236}">
                <a16:creationId xmlns:a16="http://schemas.microsoft.com/office/drawing/2014/main" id="{2F273587-2C9D-7910-3CAF-32EF9DD84AA9}"/>
              </a:ext>
            </a:extLst>
          </p:cNvPr>
          <p:cNvSpPr txBox="1"/>
          <p:nvPr/>
        </p:nvSpPr>
        <p:spPr>
          <a:xfrm>
            <a:off x="2828927" y="791465"/>
            <a:ext cx="2500043" cy="33851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點選 </a:t>
            </a:r>
            <a:r>
              <a:rPr lang="en-US" altLang="zh-TW" sz="16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 </a:t>
            </a: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可去除篩選條件</a:t>
            </a:r>
            <a:endParaRPr sz="1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1" name="Google Shape;170;g2fc545fc8b1_6_501">
            <a:extLst>
              <a:ext uri="{FF2B5EF4-FFF2-40B4-BE49-F238E27FC236}">
                <a16:creationId xmlns:a16="http://schemas.microsoft.com/office/drawing/2014/main" id="{0DE8BA62-C20B-2DE2-DA52-9C7CBAF9A1DA}"/>
              </a:ext>
            </a:extLst>
          </p:cNvPr>
          <p:cNvSpPr txBox="1"/>
          <p:nvPr/>
        </p:nvSpPr>
        <p:spPr>
          <a:xfrm>
            <a:off x="5328972" y="2752115"/>
            <a:ext cx="5119954" cy="33851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zh-TW" altLang="en-US" sz="1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可依需求篩選資料，且所有圖表與資料會同步連動更新</a:t>
            </a:r>
            <a:endParaRPr sz="1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2" name="Google Shape;160;g2fc545fc8b1_6_492">
            <a:extLst>
              <a:ext uri="{FF2B5EF4-FFF2-40B4-BE49-F238E27FC236}">
                <a16:creationId xmlns:a16="http://schemas.microsoft.com/office/drawing/2014/main" id="{DD5FAD10-4BFC-2D1E-1599-81613EB81F9A}"/>
              </a:ext>
            </a:extLst>
          </p:cNvPr>
          <p:cNvSpPr/>
          <p:nvPr/>
        </p:nvSpPr>
        <p:spPr>
          <a:xfrm>
            <a:off x="7620000" y="1638300"/>
            <a:ext cx="1650072" cy="2381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3939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D30D-FFEE-0D91-E642-8DEDD57E3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>
            <a:extLst>
              <a:ext uri="{FF2B5EF4-FFF2-40B4-BE49-F238E27FC236}">
                <a16:creationId xmlns:a16="http://schemas.microsoft.com/office/drawing/2014/main" id="{0956EF04-9967-72A3-7F1F-2FB61FDB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8899"/>
            <a:ext cx="5804046" cy="4285230"/>
          </a:xfrm>
          <a:prstGeom prst="rect">
            <a:avLst/>
          </a:prstGeom>
        </p:spPr>
      </p:pic>
      <p:grpSp>
        <p:nvGrpSpPr>
          <p:cNvPr id="48" name="群組 47">
            <a:extLst>
              <a:ext uri="{FF2B5EF4-FFF2-40B4-BE49-F238E27FC236}">
                <a16:creationId xmlns:a16="http://schemas.microsoft.com/office/drawing/2014/main" id="{6E380544-C445-967D-E522-CD0660125A4B}"/>
              </a:ext>
            </a:extLst>
          </p:cNvPr>
          <p:cNvGrpSpPr/>
          <p:nvPr/>
        </p:nvGrpSpPr>
        <p:grpSpPr>
          <a:xfrm>
            <a:off x="5893805" y="900346"/>
            <a:ext cx="6075956" cy="310861"/>
            <a:chOff x="5516099" y="1472168"/>
            <a:chExt cx="6482146" cy="310861"/>
          </a:xfrm>
        </p:grpSpPr>
        <p:cxnSp>
          <p:nvCxnSpPr>
            <p:cNvPr id="40" name="接點: 肘形 39">
              <a:extLst>
                <a:ext uri="{FF2B5EF4-FFF2-40B4-BE49-F238E27FC236}">
                  <a16:creationId xmlns:a16="http://schemas.microsoft.com/office/drawing/2014/main" id="{C3A77371-5FEC-C525-D111-8FC1284D4996}"/>
                </a:ext>
              </a:extLst>
            </p:cNvPr>
            <p:cNvCxnSpPr>
              <a:cxnSpLocks/>
            </p:cNvCxnSpPr>
            <p:nvPr/>
          </p:nvCxnSpPr>
          <p:spPr>
            <a:xfrm>
              <a:off x="9178641" y="1477290"/>
              <a:ext cx="2819604" cy="305739"/>
            </a:xfrm>
            <a:prstGeom prst="bentConnector3">
              <a:avLst>
                <a:gd name="adj1" fmla="val 99996"/>
              </a:avLst>
            </a:prstGeom>
            <a:ln w="19050">
              <a:solidFill>
                <a:srgbClr val="A6CD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接點: 肘形 40">
              <a:extLst>
                <a:ext uri="{FF2B5EF4-FFF2-40B4-BE49-F238E27FC236}">
                  <a16:creationId xmlns:a16="http://schemas.microsoft.com/office/drawing/2014/main" id="{6154472A-BE1F-E92E-4ECC-515E98D5363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16099" y="1472168"/>
              <a:ext cx="3491229" cy="301335"/>
            </a:xfrm>
            <a:prstGeom prst="bentConnector3">
              <a:avLst>
                <a:gd name="adj1" fmla="val 99927"/>
              </a:avLst>
            </a:prstGeom>
            <a:ln w="19050">
              <a:solidFill>
                <a:srgbClr val="A6CD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接點: 肘形 30">
            <a:extLst>
              <a:ext uri="{FF2B5EF4-FFF2-40B4-BE49-F238E27FC236}">
                <a16:creationId xmlns:a16="http://schemas.microsoft.com/office/drawing/2014/main" id="{9C1560FE-6CF6-FAD4-77B2-AA1F9D8ECA17}"/>
              </a:ext>
            </a:extLst>
          </p:cNvPr>
          <p:cNvCxnSpPr>
            <a:cxnSpLocks/>
          </p:cNvCxnSpPr>
          <p:nvPr/>
        </p:nvCxnSpPr>
        <p:spPr>
          <a:xfrm>
            <a:off x="2703477" y="2490913"/>
            <a:ext cx="2076082" cy="292028"/>
          </a:xfrm>
          <a:prstGeom prst="bentConnector3">
            <a:avLst>
              <a:gd name="adj1" fmla="val 99779"/>
            </a:avLst>
          </a:prstGeom>
          <a:ln w="19050">
            <a:solidFill>
              <a:srgbClr val="A6C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接點: 肘形 20">
            <a:extLst>
              <a:ext uri="{FF2B5EF4-FFF2-40B4-BE49-F238E27FC236}">
                <a16:creationId xmlns:a16="http://schemas.microsoft.com/office/drawing/2014/main" id="{5A997CCD-5CC4-D24C-0317-F8B1BA5104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1768" y="2495382"/>
            <a:ext cx="2333243" cy="301911"/>
          </a:xfrm>
          <a:prstGeom prst="bentConnector3">
            <a:avLst>
              <a:gd name="adj1" fmla="val 99921"/>
            </a:avLst>
          </a:prstGeom>
          <a:ln w="19050">
            <a:solidFill>
              <a:srgbClr val="A6C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>
            <a:extLst>
              <a:ext uri="{FF2B5EF4-FFF2-40B4-BE49-F238E27FC236}">
                <a16:creationId xmlns:a16="http://schemas.microsoft.com/office/drawing/2014/main" id="{542FFEB4-605F-35BA-DC15-90E6B18B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[Summary]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[A</a:t>
            </a:r>
            <a:r>
              <a:rPr lang="zh-TW" altLang="zh-TW" dirty="0"/>
              <a:t>nalysis</a:t>
            </a:r>
            <a:r>
              <a:rPr lang="en-US" altLang="zh-TW" dirty="0"/>
              <a:t>]</a:t>
            </a:r>
            <a:endParaRPr lang="zh-TW" altLang="en-US" dirty="0"/>
          </a:p>
        </p:txBody>
      </p:sp>
      <p:sp>
        <p:nvSpPr>
          <p:cNvPr id="7" name="Google Shape;197;g2fc545fc8b1_6_518">
            <a:extLst>
              <a:ext uri="{FF2B5EF4-FFF2-40B4-BE49-F238E27FC236}">
                <a16:creationId xmlns:a16="http://schemas.microsoft.com/office/drawing/2014/main" id="{DE930257-7393-0378-FDC1-8EB66FF60D79}"/>
              </a:ext>
            </a:extLst>
          </p:cNvPr>
          <p:cNvSpPr txBox="1"/>
          <p:nvPr/>
        </p:nvSpPr>
        <p:spPr>
          <a:xfrm>
            <a:off x="84253" y="5549495"/>
            <a:ext cx="7238164" cy="400069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Custom Bins 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可依研究需求選擇分組方式，例如中位數、四分位數或自訂切點</a:t>
            </a:r>
            <a:r>
              <a:rPr lang="zh-TW" altLang="en-US" sz="2000" dirty="0"/>
              <a:t>。</a:t>
            </a:r>
            <a:endParaRPr sz="20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4462B0A-0DE1-13CB-4B23-C2D2DA1F22DD}"/>
              </a:ext>
            </a:extLst>
          </p:cNvPr>
          <p:cNvSpPr/>
          <p:nvPr/>
        </p:nvSpPr>
        <p:spPr>
          <a:xfrm>
            <a:off x="1661923" y="2321281"/>
            <a:ext cx="170271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Summary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資訊頁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DEFE67-074A-EAE4-B852-A4E54FE29645}"/>
              </a:ext>
            </a:extLst>
          </p:cNvPr>
          <p:cNvSpPr/>
          <p:nvPr/>
        </p:nvSpPr>
        <p:spPr>
          <a:xfrm>
            <a:off x="8116491" y="740131"/>
            <a:ext cx="202157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 </a:t>
            </a:r>
            <a:r>
              <a:rPr lang="en-US" altLang="zh-TW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Analysis 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資訊頁</a:t>
            </a:r>
          </a:p>
        </p:txBody>
      </p:sp>
      <p:sp>
        <p:nvSpPr>
          <p:cNvPr id="28" name="Google Shape;199;g2fc545fc8b1_6_518">
            <a:extLst>
              <a:ext uri="{FF2B5EF4-FFF2-40B4-BE49-F238E27FC236}">
                <a16:creationId xmlns:a16="http://schemas.microsoft.com/office/drawing/2014/main" id="{5973B205-DFD8-F7F7-28E0-75F696924B12}"/>
              </a:ext>
            </a:extLst>
          </p:cNvPr>
          <p:cNvSpPr/>
          <p:nvPr/>
        </p:nvSpPr>
        <p:spPr>
          <a:xfrm>
            <a:off x="5359505" y="1881686"/>
            <a:ext cx="534300" cy="98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6BFE281-2C0E-54DB-D1D2-E61C4B66C90B}"/>
              </a:ext>
            </a:extLst>
          </p:cNvPr>
          <p:cNvSpPr/>
          <p:nvPr/>
        </p:nvSpPr>
        <p:spPr>
          <a:xfrm>
            <a:off x="120546" y="740017"/>
            <a:ext cx="523895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Topic</a:t>
            </a:r>
            <a:r>
              <a:rPr lang="zh-TW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1: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between 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OASIS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overall survival or complications in ICU patients with stroke.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Google Shape;197;g2fc545fc8b1_6_518">
            <a:extLst>
              <a:ext uri="{FF2B5EF4-FFF2-40B4-BE49-F238E27FC236}">
                <a16:creationId xmlns:a16="http://schemas.microsoft.com/office/drawing/2014/main" id="{976562B9-3606-0939-786A-EE5873E3B3B1}"/>
              </a:ext>
            </a:extLst>
          </p:cNvPr>
          <p:cNvSpPr txBox="1"/>
          <p:nvPr/>
        </p:nvSpPr>
        <p:spPr>
          <a:xfrm>
            <a:off x="7885054" y="1525389"/>
            <a:ext cx="3036946" cy="338514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此處以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OASIS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中位數分組為例</a:t>
            </a:r>
            <a:endParaRPr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5" name="接點: 肘形 20">
            <a:extLst>
              <a:ext uri="{FF2B5EF4-FFF2-40B4-BE49-F238E27FC236}">
                <a16:creationId xmlns:a16="http://schemas.microsoft.com/office/drawing/2014/main" id="{9A2D7599-DE7C-F482-312A-818D2F1A225A}"/>
              </a:ext>
            </a:extLst>
          </p:cNvPr>
          <p:cNvCxnSpPr>
            <a:cxnSpLocks/>
          </p:cNvCxnSpPr>
          <p:nvPr/>
        </p:nvCxnSpPr>
        <p:spPr>
          <a:xfrm flipV="1">
            <a:off x="7436417" y="1621365"/>
            <a:ext cx="448637" cy="8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03;g2fc545fc8b1_6_518">
            <a:extLst>
              <a:ext uri="{FF2B5EF4-FFF2-40B4-BE49-F238E27FC236}">
                <a16:creationId xmlns:a16="http://schemas.microsoft.com/office/drawing/2014/main" id="{A69FD756-05E4-0E52-AAB1-D09107F3DBD5}"/>
              </a:ext>
            </a:extLst>
          </p:cNvPr>
          <p:cNvSpPr/>
          <p:nvPr/>
        </p:nvSpPr>
        <p:spPr>
          <a:xfrm>
            <a:off x="6594308" y="1724602"/>
            <a:ext cx="895330" cy="11422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2A24F0B-3AEA-601A-5234-B0295096B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3" y="2945970"/>
            <a:ext cx="3829584" cy="1657581"/>
          </a:xfrm>
          <a:prstGeom prst="rect">
            <a:avLst/>
          </a:prstGeom>
        </p:spPr>
      </p:pic>
      <p:sp>
        <p:nvSpPr>
          <p:cNvPr id="9" name="Google Shape;203;g2fc545fc8b1_6_518">
            <a:extLst>
              <a:ext uri="{FF2B5EF4-FFF2-40B4-BE49-F238E27FC236}">
                <a16:creationId xmlns:a16="http://schemas.microsoft.com/office/drawing/2014/main" id="{C72420D2-E8BC-8662-5FEE-F3CD52ADB617}"/>
              </a:ext>
            </a:extLst>
          </p:cNvPr>
          <p:cNvSpPr/>
          <p:nvPr/>
        </p:nvSpPr>
        <p:spPr>
          <a:xfrm>
            <a:off x="3600705" y="2952573"/>
            <a:ext cx="263700" cy="24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" name="Google Shape;203;g2fc545fc8b1_6_518">
            <a:extLst>
              <a:ext uri="{FF2B5EF4-FFF2-40B4-BE49-F238E27FC236}">
                <a16:creationId xmlns:a16="http://schemas.microsoft.com/office/drawing/2014/main" id="{B5EC2604-643E-7086-9526-FC36F80EBDBC}"/>
              </a:ext>
            </a:extLst>
          </p:cNvPr>
          <p:cNvSpPr/>
          <p:nvPr/>
        </p:nvSpPr>
        <p:spPr>
          <a:xfrm>
            <a:off x="2070690" y="3479325"/>
            <a:ext cx="1790659" cy="24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6203874-8EA3-86E1-5333-FE7E93F0A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837" y="2324526"/>
            <a:ext cx="5327435" cy="273019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70E0A7F-DDAE-E28B-207C-F3741497B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62" y="3623434"/>
            <a:ext cx="4944165" cy="1629002"/>
          </a:xfrm>
          <a:prstGeom prst="rect">
            <a:avLst/>
          </a:prstGeom>
        </p:spPr>
      </p:pic>
      <p:sp>
        <p:nvSpPr>
          <p:cNvPr id="23" name="Google Shape;203;g2fc545fc8b1_6_518">
            <a:extLst>
              <a:ext uri="{FF2B5EF4-FFF2-40B4-BE49-F238E27FC236}">
                <a16:creationId xmlns:a16="http://schemas.microsoft.com/office/drawing/2014/main" id="{48F1C30E-C7F6-576E-C9A6-5E1F0B276019}"/>
              </a:ext>
            </a:extLst>
          </p:cNvPr>
          <p:cNvSpPr/>
          <p:nvPr/>
        </p:nvSpPr>
        <p:spPr>
          <a:xfrm>
            <a:off x="3630532" y="3630037"/>
            <a:ext cx="263700" cy="24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" name="Google Shape;203;g2fc545fc8b1_6_518">
            <a:extLst>
              <a:ext uri="{FF2B5EF4-FFF2-40B4-BE49-F238E27FC236}">
                <a16:creationId xmlns:a16="http://schemas.microsoft.com/office/drawing/2014/main" id="{450B8C3A-14F8-22E3-90FB-41732E65E786}"/>
              </a:ext>
            </a:extLst>
          </p:cNvPr>
          <p:cNvSpPr/>
          <p:nvPr/>
        </p:nvSpPr>
        <p:spPr>
          <a:xfrm>
            <a:off x="2074997" y="3908986"/>
            <a:ext cx="1786351" cy="2483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" name="Google Shape;203;g2fc545fc8b1_6_518">
            <a:extLst>
              <a:ext uri="{FF2B5EF4-FFF2-40B4-BE49-F238E27FC236}">
                <a16:creationId xmlns:a16="http://schemas.microsoft.com/office/drawing/2014/main" id="{DAEF2313-8A1C-F1C7-C5C2-9C77059E48FE}"/>
              </a:ext>
            </a:extLst>
          </p:cNvPr>
          <p:cNvSpPr/>
          <p:nvPr/>
        </p:nvSpPr>
        <p:spPr>
          <a:xfrm>
            <a:off x="3913836" y="4399451"/>
            <a:ext cx="1129879" cy="31338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5332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28" grpId="0" animBg="1"/>
      <p:bldP spid="34" grpId="0" animBg="1"/>
      <p:bldP spid="38" grpId="0" animBg="1"/>
      <p:bldP spid="9" grpId="0" animBg="1"/>
      <p:bldP spid="9" grpId="1" animBg="1"/>
      <p:bldP spid="19" grpId="0" animBg="1"/>
      <p:bldP spid="19" grpId="1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022CC-8796-2E7F-6A7B-A79154BDF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3906720-C3BB-A222-AAF5-F4BA99D6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063"/>
            <a:ext cx="6801077" cy="591156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26A8CE6F-4D8E-8060-C8FA-22744387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[A</a:t>
            </a:r>
            <a:r>
              <a:rPr lang="zh-TW" altLang="zh-TW" dirty="0"/>
              <a:t>nalysis</a:t>
            </a:r>
            <a:r>
              <a:rPr lang="en-US" altLang="zh-TW" dirty="0"/>
              <a:t>]</a:t>
            </a:r>
            <a:r>
              <a:rPr lang="zh-TW" altLang="en-US" dirty="0"/>
              <a:t> </a:t>
            </a:r>
            <a:r>
              <a:rPr lang="en-US" altLang="zh-TW" dirty="0"/>
              <a:t>– </a:t>
            </a:r>
            <a:r>
              <a:rPr lang="zh-TW" altLang="zh-TW" dirty="0"/>
              <a:t>Clinical</a:t>
            </a:r>
            <a:r>
              <a:rPr lang="en-US" altLang="zh-TW" dirty="0"/>
              <a:t> (</a:t>
            </a:r>
            <a:r>
              <a:rPr lang="zh-TW" altLang="zh-TW" dirty="0"/>
              <a:t>Comparison analysis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Google Shape;210;g2fc545fc8b1_6_531">
            <a:extLst>
              <a:ext uri="{FF2B5EF4-FFF2-40B4-BE49-F238E27FC236}">
                <a16:creationId xmlns:a16="http://schemas.microsoft.com/office/drawing/2014/main" id="{61F0D9CD-1729-256D-35D8-E92023BF4720}"/>
              </a:ext>
            </a:extLst>
          </p:cNvPr>
          <p:cNvSpPr/>
          <p:nvPr/>
        </p:nvSpPr>
        <p:spPr>
          <a:xfrm>
            <a:off x="3777851" y="2074956"/>
            <a:ext cx="2737249" cy="606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F3430CFF-FCD4-1816-887D-041D24E944B5}"/>
              </a:ext>
            </a:extLst>
          </p:cNvPr>
          <p:cNvSpPr/>
          <p:nvPr/>
        </p:nvSpPr>
        <p:spPr>
          <a:xfrm rot="10800000" flipV="1">
            <a:off x="3258475" y="884463"/>
            <a:ext cx="5318735" cy="924476"/>
          </a:xfrm>
          <a:prstGeom prst="wedgeRectCallout">
            <a:avLst>
              <a:gd name="adj1" fmla="val 75773"/>
              <a:gd name="adj2" fmla="val 1448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不同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OASIS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分組在各變項之比較分析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此處依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OASIS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中位數分組：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Low OASIS vs High OASIS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5" name="接點: 肘形 20">
            <a:extLst>
              <a:ext uri="{FF2B5EF4-FFF2-40B4-BE49-F238E27FC236}">
                <a16:creationId xmlns:a16="http://schemas.microsoft.com/office/drawing/2014/main" id="{A9CA7E25-7768-308F-20B6-CC0A0E16ED21}"/>
              </a:ext>
            </a:extLst>
          </p:cNvPr>
          <p:cNvCxnSpPr>
            <a:cxnSpLocks/>
          </p:cNvCxnSpPr>
          <p:nvPr/>
        </p:nvCxnSpPr>
        <p:spPr>
          <a:xfrm>
            <a:off x="5517383" y="2712676"/>
            <a:ext cx="216667" cy="403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405DAFAF-9EEC-F236-3503-B6E95266C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574" y="3116481"/>
            <a:ext cx="2286319" cy="2067213"/>
          </a:xfrm>
          <a:prstGeom prst="rect">
            <a:avLst/>
          </a:prstGeom>
        </p:spPr>
      </p:pic>
      <p:sp>
        <p:nvSpPr>
          <p:cNvPr id="24" name="Google Shape;197;g2fc545fc8b1_6_518">
            <a:extLst>
              <a:ext uri="{FF2B5EF4-FFF2-40B4-BE49-F238E27FC236}">
                <a16:creationId xmlns:a16="http://schemas.microsoft.com/office/drawing/2014/main" id="{A7E54BCA-F217-174D-57BF-36A6BD99D233}"/>
              </a:ext>
            </a:extLst>
          </p:cNvPr>
          <p:cNvSpPr txBox="1"/>
          <p:nvPr/>
        </p:nvSpPr>
        <p:spPr>
          <a:xfrm>
            <a:off x="10049950" y="946631"/>
            <a:ext cx="1220672" cy="400069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zh-TW" altLang="en-US" sz="2000" b="0" i="0" u="none" strike="noStrike" cap="none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類別變項</a:t>
            </a:r>
            <a:endParaRPr sz="2000" b="0" i="0" u="none" strike="noStrike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Google Shape;170;g2fc545fc8b1_6_501">
            <a:extLst>
              <a:ext uri="{FF2B5EF4-FFF2-40B4-BE49-F238E27FC236}">
                <a16:creationId xmlns:a16="http://schemas.microsoft.com/office/drawing/2014/main" id="{B6D03F80-9398-CD71-0C45-9C4414A36D7F}"/>
              </a:ext>
            </a:extLst>
          </p:cNvPr>
          <p:cNvSpPr txBox="1"/>
          <p:nvPr/>
        </p:nvSpPr>
        <p:spPr>
          <a:xfrm>
            <a:off x="5232200" y="5589647"/>
            <a:ext cx="3184924" cy="64629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1300"/>
            </a:pPr>
            <a:r>
              <a:rPr lang="zh-TW" altLang="en-US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 </a:t>
            </a:r>
            <a:r>
              <a:rPr lang="en-US" altLang="zh-TW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COMP1: Explicit sepsis </a:t>
            </a:r>
            <a:r>
              <a:rPr lang="zh-TW" altLang="en-US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作為 </a:t>
            </a:r>
            <a:r>
              <a:rPr lang="en-US" altLang="zh-TW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complication</a:t>
            </a:r>
            <a:r>
              <a:rPr lang="en-US" altLang="zh-TW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示範變項</a:t>
            </a:r>
            <a:endParaRPr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AE8AEA5-F599-1111-80BE-604945385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401" y="1671268"/>
            <a:ext cx="3334406" cy="49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1925</Words>
  <Application>Microsoft Office PowerPoint</Application>
  <PresentationFormat>寬螢幕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Microsoft YaHei</vt:lpstr>
      <vt:lpstr>微軟正黑體</vt:lpstr>
      <vt:lpstr>微軟正黑體</vt:lpstr>
      <vt:lpstr>標楷體</vt:lpstr>
      <vt:lpstr>Arial</vt:lpstr>
      <vt:lpstr>Calibri</vt:lpstr>
      <vt:lpstr>Times New Roman</vt:lpstr>
      <vt:lpstr>Wingdings</vt:lpstr>
      <vt:lpstr>Office 佈景主題</vt:lpstr>
      <vt:lpstr>多維度視覺化醫學資料庫平台 Multi-dimensional Visualizing Medical Database (MVMD)  整合多維度數據，洞察病患全貌 </vt:lpstr>
      <vt:lpstr>MVMD臨床資料操作指南</vt:lpstr>
      <vt:lpstr>MVMD 多維視覺化醫學資料庫平臺介紹</vt:lpstr>
      <vt:lpstr>[Summary]</vt:lpstr>
      <vt:lpstr>[Summary]</vt:lpstr>
      <vt:lpstr>[Summary]</vt:lpstr>
      <vt:lpstr>[Summary]</vt:lpstr>
      <vt:lpstr>[Summary][Analysis]</vt:lpstr>
      <vt:lpstr>[Analysis] – Clinical (Comparison analysis)</vt:lpstr>
      <vt:lpstr>[Analysis] – Clinical (Comparison analysis)</vt:lpstr>
      <vt:lpstr>[Analysis] – Survival</vt:lpstr>
      <vt:lpstr>[Summary] – Clinical Data</vt:lpstr>
      <vt:lpstr>[Summary] – Clinical Data : 選 Patient 195</vt:lpstr>
      <vt:lpstr>MVMD 平台特色與優勢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AI科室名單與IRR</dc:title>
  <dc:creator>Jimmy Hsieh</dc:creator>
  <cp:lastModifiedBy>呂美君</cp:lastModifiedBy>
  <cp:revision>180</cp:revision>
  <dcterms:created xsi:type="dcterms:W3CDTF">2022-07-18T02:52:03Z</dcterms:created>
  <dcterms:modified xsi:type="dcterms:W3CDTF">2026-06-18T10:02:47Z</dcterms:modified>
</cp:coreProperties>
</file>